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6576000" cy="25603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64" userDrawn="1">
          <p15:clr>
            <a:srgbClr val="A4A3A4"/>
          </p15:clr>
        </p15:guide>
        <p15:guide id="2" pos="11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6"/>
    <p:restoredTop sz="94708"/>
  </p:normalViewPr>
  <p:slideViewPr>
    <p:cSldViewPr snapToGrid="0">
      <p:cViewPr>
        <p:scale>
          <a:sx n="40" d="100"/>
          <a:sy n="40" d="100"/>
        </p:scale>
        <p:origin x="-619" y="-1157"/>
      </p:cViewPr>
      <p:guideLst>
        <p:guide orient="horz" pos="8064"/>
        <p:guide pos="11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7720F-6A08-4634-BA31-B7AB0AC27F8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31E4B-8D51-4914-A69F-22404395D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2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31E4B-8D51-4914-A69F-22404395DE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2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190155"/>
            <a:ext cx="31089600" cy="8913707"/>
          </a:xfrm>
        </p:spPr>
        <p:txBody>
          <a:bodyPr anchor="b"/>
          <a:lstStyle>
            <a:lvl1pPr algn="ctr">
              <a:defRPr sz="85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3447609"/>
            <a:ext cx="27432000" cy="6181511"/>
          </a:xfrm>
        </p:spPr>
        <p:txBody>
          <a:bodyPr/>
          <a:lstStyle>
            <a:lvl1pPr marL="0" indent="0" algn="ctr">
              <a:buNone/>
              <a:defRPr sz="3429"/>
            </a:lvl1pPr>
            <a:lvl2pPr marL="653156" indent="0" algn="ctr">
              <a:buNone/>
              <a:defRPr sz="2857"/>
            </a:lvl2pPr>
            <a:lvl3pPr marL="1306312" indent="0" algn="ctr">
              <a:buNone/>
              <a:defRPr sz="2571"/>
            </a:lvl3pPr>
            <a:lvl4pPr marL="1959468" indent="0" algn="ctr">
              <a:buNone/>
              <a:defRPr sz="2286"/>
            </a:lvl4pPr>
            <a:lvl5pPr marL="2612624" indent="0" algn="ctr">
              <a:buNone/>
              <a:defRPr sz="2286"/>
            </a:lvl5pPr>
            <a:lvl6pPr marL="3265780" indent="0" algn="ctr">
              <a:buNone/>
              <a:defRPr sz="2286"/>
            </a:lvl6pPr>
            <a:lvl7pPr marL="3918936" indent="0" algn="ctr">
              <a:buNone/>
              <a:defRPr sz="2286"/>
            </a:lvl7pPr>
            <a:lvl8pPr marL="4572091" indent="0" algn="ctr">
              <a:buNone/>
              <a:defRPr sz="2286"/>
            </a:lvl8pPr>
            <a:lvl9pPr marL="5225247" indent="0" algn="ctr">
              <a:buNone/>
              <a:defRPr sz="228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4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5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363133"/>
            <a:ext cx="7886700" cy="216975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363133"/>
            <a:ext cx="23202900" cy="216975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4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6383028"/>
            <a:ext cx="31546800" cy="10650218"/>
          </a:xfrm>
        </p:spPr>
        <p:txBody>
          <a:bodyPr anchor="b"/>
          <a:lstStyle>
            <a:lvl1pPr>
              <a:defRPr sz="85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7134001"/>
            <a:ext cx="31546800" cy="5600698"/>
          </a:xfrm>
        </p:spPr>
        <p:txBody>
          <a:bodyPr/>
          <a:lstStyle>
            <a:lvl1pPr marL="0" indent="0">
              <a:buNone/>
              <a:defRPr sz="3429">
                <a:solidFill>
                  <a:schemeClr val="tx1"/>
                </a:solidFill>
              </a:defRPr>
            </a:lvl1pPr>
            <a:lvl2pPr marL="653156" indent="0">
              <a:buNone/>
              <a:defRPr sz="2857">
                <a:solidFill>
                  <a:schemeClr val="tx1">
                    <a:tint val="75000"/>
                  </a:schemeClr>
                </a:solidFill>
              </a:defRPr>
            </a:lvl2pPr>
            <a:lvl3pPr marL="1306312" indent="0">
              <a:buNone/>
              <a:defRPr sz="2571">
                <a:solidFill>
                  <a:schemeClr val="tx1">
                    <a:tint val="75000"/>
                  </a:schemeClr>
                </a:solidFill>
              </a:defRPr>
            </a:lvl3pPr>
            <a:lvl4pPr marL="1959468" indent="0">
              <a:buNone/>
              <a:defRPr sz="2286">
                <a:solidFill>
                  <a:schemeClr val="tx1">
                    <a:tint val="75000"/>
                  </a:schemeClr>
                </a:solidFill>
              </a:defRPr>
            </a:lvl4pPr>
            <a:lvl5pPr marL="2612624" indent="0">
              <a:buNone/>
              <a:defRPr sz="2286">
                <a:solidFill>
                  <a:schemeClr val="tx1">
                    <a:tint val="75000"/>
                  </a:schemeClr>
                </a:solidFill>
              </a:defRPr>
            </a:lvl5pPr>
            <a:lvl6pPr marL="3265780" indent="0">
              <a:buNone/>
              <a:defRPr sz="2286">
                <a:solidFill>
                  <a:schemeClr val="tx1">
                    <a:tint val="75000"/>
                  </a:schemeClr>
                </a:solidFill>
              </a:defRPr>
            </a:lvl6pPr>
            <a:lvl7pPr marL="3918936" indent="0">
              <a:buNone/>
              <a:defRPr sz="2286">
                <a:solidFill>
                  <a:schemeClr val="tx1">
                    <a:tint val="75000"/>
                  </a:schemeClr>
                </a:solidFill>
              </a:defRPr>
            </a:lvl7pPr>
            <a:lvl8pPr marL="4572091" indent="0">
              <a:buNone/>
              <a:defRPr sz="2286">
                <a:solidFill>
                  <a:schemeClr val="tx1">
                    <a:tint val="75000"/>
                  </a:schemeClr>
                </a:solidFill>
              </a:defRPr>
            </a:lvl8pPr>
            <a:lvl9pPr marL="5225247" indent="0">
              <a:buNone/>
              <a:defRPr sz="22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0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6815667"/>
            <a:ext cx="1554480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6815667"/>
            <a:ext cx="1554480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9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363139"/>
            <a:ext cx="31546800" cy="49487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6276342"/>
            <a:ext cx="15473360" cy="3075938"/>
          </a:xfrm>
        </p:spPr>
        <p:txBody>
          <a:bodyPr anchor="b"/>
          <a:lstStyle>
            <a:lvl1pPr marL="0" indent="0">
              <a:buNone/>
              <a:defRPr sz="3429" b="1"/>
            </a:lvl1pPr>
            <a:lvl2pPr marL="653156" indent="0">
              <a:buNone/>
              <a:defRPr sz="2857" b="1"/>
            </a:lvl2pPr>
            <a:lvl3pPr marL="1306312" indent="0">
              <a:buNone/>
              <a:defRPr sz="2571" b="1"/>
            </a:lvl3pPr>
            <a:lvl4pPr marL="1959468" indent="0">
              <a:buNone/>
              <a:defRPr sz="2286" b="1"/>
            </a:lvl4pPr>
            <a:lvl5pPr marL="2612624" indent="0">
              <a:buNone/>
              <a:defRPr sz="2286" b="1"/>
            </a:lvl5pPr>
            <a:lvl6pPr marL="3265780" indent="0">
              <a:buNone/>
              <a:defRPr sz="2286" b="1"/>
            </a:lvl6pPr>
            <a:lvl7pPr marL="3918936" indent="0">
              <a:buNone/>
              <a:defRPr sz="2286" b="1"/>
            </a:lvl7pPr>
            <a:lvl8pPr marL="4572091" indent="0">
              <a:buNone/>
              <a:defRPr sz="2286" b="1"/>
            </a:lvl8pPr>
            <a:lvl9pPr marL="5225247" indent="0">
              <a:buNone/>
              <a:defRPr sz="22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9352280"/>
            <a:ext cx="15473360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6276342"/>
            <a:ext cx="15549564" cy="3075938"/>
          </a:xfrm>
        </p:spPr>
        <p:txBody>
          <a:bodyPr anchor="b"/>
          <a:lstStyle>
            <a:lvl1pPr marL="0" indent="0">
              <a:buNone/>
              <a:defRPr sz="3429" b="1"/>
            </a:lvl1pPr>
            <a:lvl2pPr marL="653156" indent="0">
              <a:buNone/>
              <a:defRPr sz="2857" b="1"/>
            </a:lvl2pPr>
            <a:lvl3pPr marL="1306312" indent="0">
              <a:buNone/>
              <a:defRPr sz="2571" b="1"/>
            </a:lvl3pPr>
            <a:lvl4pPr marL="1959468" indent="0">
              <a:buNone/>
              <a:defRPr sz="2286" b="1"/>
            </a:lvl4pPr>
            <a:lvl5pPr marL="2612624" indent="0">
              <a:buNone/>
              <a:defRPr sz="2286" b="1"/>
            </a:lvl5pPr>
            <a:lvl6pPr marL="3265780" indent="0">
              <a:buNone/>
              <a:defRPr sz="2286" b="1"/>
            </a:lvl6pPr>
            <a:lvl7pPr marL="3918936" indent="0">
              <a:buNone/>
              <a:defRPr sz="2286" b="1"/>
            </a:lvl7pPr>
            <a:lvl8pPr marL="4572091" indent="0">
              <a:buNone/>
              <a:defRPr sz="2286" b="1"/>
            </a:lvl8pPr>
            <a:lvl9pPr marL="5225247" indent="0">
              <a:buNone/>
              <a:defRPr sz="22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9352280"/>
            <a:ext cx="15549564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8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8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2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706880"/>
            <a:ext cx="11796712" cy="5974080"/>
          </a:xfrm>
        </p:spPr>
        <p:txBody>
          <a:bodyPr anchor="b"/>
          <a:lstStyle>
            <a:lvl1pPr>
              <a:defRPr sz="45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686392"/>
            <a:ext cx="18516600" cy="18194867"/>
          </a:xfrm>
        </p:spPr>
        <p:txBody>
          <a:bodyPr/>
          <a:lstStyle>
            <a:lvl1pPr>
              <a:defRPr sz="4572"/>
            </a:lvl1pPr>
            <a:lvl2pPr>
              <a:defRPr sz="4000"/>
            </a:lvl2pPr>
            <a:lvl3pPr>
              <a:defRPr sz="3429"/>
            </a:lvl3pPr>
            <a:lvl4pPr>
              <a:defRPr sz="2857"/>
            </a:lvl4pPr>
            <a:lvl5pPr>
              <a:defRPr sz="2857"/>
            </a:lvl5pPr>
            <a:lvl6pPr>
              <a:defRPr sz="2857"/>
            </a:lvl6pPr>
            <a:lvl7pPr>
              <a:defRPr sz="2857"/>
            </a:lvl7pPr>
            <a:lvl8pPr>
              <a:defRPr sz="2857"/>
            </a:lvl8pPr>
            <a:lvl9pPr>
              <a:defRPr sz="2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7680960"/>
            <a:ext cx="11796712" cy="14229929"/>
          </a:xfrm>
        </p:spPr>
        <p:txBody>
          <a:bodyPr/>
          <a:lstStyle>
            <a:lvl1pPr marL="0" indent="0">
              <a:buNone/>
              <a:defRPr sz="2286"/>
            </a:lvl1pPr>
            <a:lvl2pPr marL="653156" indent="0">
              <a:buNone/>
              <a:defRPr sz="2000"/>
            </a:lvl2pPr>
            <a:lvl3pPr marL="1306312" indent="0">
              <a:buNone/>
              <a:defRPr sz="1714"/>
            </a:lvl3pPr>
            <a:lvl4pPr marL="1959468" indent="0">
              <a:buNone/>
              <a:defRPr sz="1429"/>
            </a:lvl4pPr>
            <a:lvl5pPr marL="2612624" indent="0">
              <a:buNone/>
              <a:defRPr sz="1429"/>
            </a:lvl5pPr>
            <a:lvl6pPr marL="3265780" indent="0">
              <a:buNone/>
              <a:defRPr sz="1429"/>
            </a:lvl6pPr>
            <a:lvl7pPr marL="3918936" indent="0">
              <a:buNone/>
              <a:defRPr sz="1429"/>
            </a:lvl7pPr>
            <a:lvl8pPr marL="4572091" indent="0">
              <a:buNone/>
              <a:defRPr sz="1429"/>
            </a:lvl8pPr>
            <a:lvl9pPr marL="5225247" indent="0">
              <a:buNone/>
              <a:defRPr sz="14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1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706880"/>
            <a:ext cx="11796712" cy="5974080"/>
          </a:xfrm>
        </p:spPr>
        <p:txBody>
          <a:bodyPr anchor="b"/>
          <a:lstStyle>
            <a:lvl1pPr>
              <a:defRPr sz="45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686392"/>
            <a:ext cx="18516600" cy="18194867"/>
          </a:xfrm>
        </p:spPr>
        <p:txBody>
          <a:bodyPr anchor="t"/>
          <a:lstStyle>
            <a:lvl1pPr marL="0" indent="0">
              <a:buNone/>
              <a:defRPr sz="4572"/>
            </a:lvl1pPr>
            <a:lvl2pPr marL="653156" indent="0">
              <a:buNone/>
              <a:defRPr sz="4000"/>
            </a:lvl2pPr>
            <a:lvl3pPr marL="1306312" indent="0">
              <a:buNone/>
              <a:defRPr sz="3429"/>
            </a:lvl3pPr>
            <a:lvl4pPr marL="1959468" indent="0">
              <a:buNone/>
              <a:defRPr sz="2857"/>
            </a:lvl4pPr>
            <a:lvl5pPr marL="2612624" indent="0">
              <a:buNone/>
              <a:defRPr sz="2857"/>
            </a:lvl5pPr>
            <a:lvl6pPr marL="3265780" indent="0">
              <a:buNone/>
              <a:defRPr sz="2857"/>
            </a:lvl6pPr>
            <a:lvl7pPr marL="3918936" indent="0">
              <a:buNone/>
              <a:defRPr sz="2857"/>
            </a:lvl7pPr>
            <a:lvl8pPr marL="4572091" indent="0">
              <a:buNone/>
              <a:defRPr sz="2857"/>
            </a:lvl8pPr>
            <a:lvl9pPr marL="5225247" indent="0">
              <a:buNone/>
              <a:defRPr sz="285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7680960"/>
            <a:ext cx="11796712" cy="14229929"/>
          </a:xfrm>
        </p:spPr>
        <p:txBody>
          <a:bodyPr/>
          <a:lstStyle>
            <a:lvl1pPr marL="0" indent="0">
              <a:buNone/>
              <a:defRPr sz="2286"/>
            </a:lvl1pPr>
            <a:lvl2pPr marL="653156" indent="0">
              <a:buNone/>
              <a:defRPr sz="2000"/>
            </a:lvl2pPr>
            <a:lvl3pPr marL="1306312" indent="0">
              <a:buNone/>
              <a:defRPr sz="1714"/>
            </a:lvl3pPr>
            <a:lvl4pPr marL="1959468" indent="0">
              <a:buNone/>
              <a:defRPr sz="1429"/>
            </a:lvl4pPr>
            <a:lvl5pPr marL="2612624" indent="0">
              <a:buNone/>
              <a:defRPr sz="1429"/>
            </a:lvl5pPr>
            <a:lvl6pPr marL="3265780" indent="0">
              <a:buNone/>
              <a:defRPr sz="1429"/>
            </a:lvl6pPr>
            <a:lvl7pPr marL="3918936" indent="0">
              <a:buNone/>
              <a:defRPr sz="1429"/>
            </a:lvl7pPr>
            <a:lvl8pPr marL="4572091" indent="0">
              <a:buNone/>
              <a:defRPr sz="1429"/>
            </a:lvl8pPr>
            <a:lvl9pPr marL="5225247" indent="0">
              <a:buNone/>
              <a:defRPr sz="142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1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363139"/>
            <a:ext cx="3154680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6815667"/>
            <a:ext cx="3154680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3730379"/>
            <a:ext cx="822960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3730379"/>
            <a:ext cx="1234440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3730379"/>
            <a:ext cx="822960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4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6DCA28-F3F8-0C40-8228-15070D38C3A5}"/>
              </a:ext>
            </a:extLst>
          </p:cNvPr>
          <p:cNvSpPr txBox="1"/>
          <p:nvPr/>
        </p:nvSpPr>
        <p:spPr>
          <a:xfrm>
            <a:off x="2548646" y="3533888"/>
            <a:ext cx="7086600" cy="64633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2CD478-01B5-0046-A997-2344F2932D9F}"/>
              </a:ext>
            </a:extLst>
          </p:cNvPr>
          <p:cNvSpPr txBox="1"/>
          <p:nvPr/>
        </p:nvSpPr>
        <p:spPr>
          <a:xfrm>
            <a:off x="14481377" y="17540818"/>
            <a:ext cx="3806623" cy="405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BEF97F-166A-804D-BC8D-D9F8555CF6D1}"/>
              </a:ext>
            </a:extLst>
          </p:cNvPr>
          <p:cNvSpPr txBox="1"/>
          <p:nvPr/>
        </p:nvSpPr>
        <p:spPr>
          <a:xfrm>
            <a:off x="23042880" y="12618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65B48A-DFA8-E44D-9EBC-D7D9BC0B4CC7}"/>
              </a:ext>
            </a:extLst>
          </p:cNvPr>
          <p:cNvSpPr txBox="1"/>
          <p:nvPr/>
        </p:nvSpPr>
        <p:spPr>
          <a:xfrm>
            <a:off x="23042880" y="4800600"/>
            <a:ext cx="110953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A45644-CC36-C34A-B4AC-B64F53A7F75C}"/>
              </a:ext>
            </a:extLst>
          </p:cNvPr>
          <p:cNvSpPr txBox="1"/>
          <p:nvPr/>
        </p:nvSpPr>
        <p:spPr>
          <a:xfrm>
            <a:off x="274320" y="26665516"/>
            <a:ext cx="11932920" cy="4851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173598-86B6-DE43-AC72-9984E7AEF85D}"/>
              </a:ext>
            </a:extLst>
          </p:cNvPr>
          <p:cNvSpPr txBox="1">
            <a:spLocks/>
          </p:cNvSpPr>
          <p:nvPr/>
        </p:nvSpPr>
        <p:spPr>
          <a:xfrm>
            <a:off x="12348894" y="4339116"/>
            <a:ext cx="11877602" cy="655564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algn="just" fontAlgn="base">
              <a:buFont typeface="Arial"/>
              <a:buChar char="•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A significant main effect was found between mental health self-efficacy and depression, 𝛽 = -.379 , 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SE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1.203,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p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.004, </a:t>
            </a:r>
            <a:r>
              <a:rPr lang="en-US" sz="3000" b="0" i="0" u="none" strike="noStrike" dirty="0">
                <a:effectLst/>
                <a:latin typeface="Times New Roman"/>
                <a:cs typeface="Times New Roman"/>
              </a:rPr>
              <a:t>when controlling for gender.</a:t>
            </a:r>
            <a:r>
              <a:rPr lang="en-US" sz="3000" dirty="0">
                <a:solidFill>
                  <a:srgbClr val="FF0000"/>
                </a:solidFill>
                <a:latin typeface="Times New Roman"/>
                <a:cs typeface="Times New Roman"/>
              </a:rPr>
              <a:t> </a:t>
            </a:r>
            <a:r>
              <a:rPr lang="en-US" sz="3000" dirty="0">
                <a:solidFill>
                  <a:srgbClr val="000000"/>
                </a:solidFill>
                <a:latin typeface="Times New Roman"/>
                <a:cs typeface="Times New Roman"/>
              </a:rPr>
              <a:t>H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igher levels of mental health self-efficacy was associated with lower levels of depression.</a:t>
            </a:r>
            <a:r>
              <a:rPr lang="en-US" sz="3000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endParaRPr lang="en-US" sz="3000" b="0" i="0" u="none" strike="noStrike" dirty="0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marL="457200" indent="-457200" algn="just" fontAlgn="base">
              <a:buFont typeface="Arial"/>
              <a:buChar char="•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When </a:t>
            </a:r>
            <a:r>
              <a:rPr lang="en-US" sz="3000" b="0" i="0" u="none" strike="noStrike" dirty="0">
                <a:effectLst/>
                <a:latin typeface="Times New Roman"/>
                <a:cs typeface="Times New Roman"/>
              </a:rPr>
              <a:t>the interaction between gender and mental health self-efficacy was added to the model</a:t>
            </a:r>
            <a:r>
              <a:rPr lang="en-US" sz="30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, there was no longer a significant main effect,</a:t>
            </a:r>
            <a:r>
              <a:rPr lang="en-US" sz="3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000" b="0" i="0" u="none" strike="noStrike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There was not a significant main effect found between gender and 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depression, 𝛽 = -.439, 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SE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1.384,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p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.081.</a:t>
            </a:r>
            <a:r>
              <a:rPr lang="en-US" sz="3000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endParaRPr lang="en-US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A hierarchical linear regression demonstrated there was not a significant interaction between gender and depression, 𝛽 = -.262, 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SE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2.420, 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p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.299. </a:t>
            </a:r>
          </a:p>
          <a:p>
            <a:pPr marL="457200" indent="-457200" algn="just">
              <a:buFont typeface="Arial"/>
              <a:buChar char="•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Men (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M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7.828, 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SD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5.645) did not show a significant difference in depression symptoms compared to other genders (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M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11.038, </a:t>
            </a:r>
            <a:r>
              <a:rPr lang="en-US" sz="3000" b="0" i="1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SD</a:t>
            </a:r>
            <a:r>
              <a:rPr lang="en-US" sz="30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= 5.188). </a:t>
            </a:r>
            <a:endParaRPr lang="en-US" b="0" i="0" u="none" strike="noStrike" dirty="0">
              <a:solidFill>
                <a:srgbClr val="000000"/>
              </a:solidFill>
              <a:effectLst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134472-4201-114D-AFE5-D8FE4A6957E8}"/>
              </a:ext>
            </a:extLst>
          </p:cNvPr>
          <p:cNvSpPr txBox="1"/>
          <p:nvPr/>
        </p:nvSpPr>
        <p:spPr>
          <a:xfrm>
            <a:off x="12324166" y="19500880"/>
            <a:ext cx="11900420" cy="113877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 1</a:t>
            </a:r>
          </a:p>
          <a:p>
            <a:r>
              <a:rPr lang="en-US" sz="3200" i="1" dirty="0">
                <a:latin typeface="Times New Roman"/>
                <a:cs typeface="Times New Roman"/>
              </a:rPr>
              <a:t>Regression Results Predicting Depression</a:t>
            </a:r>
          </a:p>
        </p:txBody>
      </p:sp>
      <p:pic>
        <p:nvPicPr>
          <p:cNvPr id="14" name="Picture 13" descr="Table&#10;&#10;Description automatically generated">
            <a:extLst>
              <a:ext uri="{FF2B5EF4-FFF2-40B4-BE49-F238E27FC236}">
                <a16:creationId xmlns:a16="http://schemas.microsoft.com/office/drawing/2014/main" id="{A652B23E-0D14-45D4-80BD-3B4C6C55E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0620" y="21194762"/>
            <a:ext cx="11895588" cy="3204583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0EDD6263-7FF4-4A2D-9000-3828CA76A434}"/>
              </a:ext>
            </a:extLst>
          </p:cNvPr>
          <p:cNvGrpSpPr/>
          <p:nvPr/>
        </p:nvGrpSpPr>
        <p:grpSpPr>
          <a:xfrm>
            <a:off x="12192377" y="11614827"/>
            <a:ext cx="11915867" cy="6149970"/>
            <a:chOff x="23034260" y="13402173"/>
            <a:chExt cx="11810916" cy="546688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389F4CA-55A5-1145-B0E4-B06A66CFFA37}"/>
                </a:ext>
              </a:extLst>
            </p:cNvPr>
            <p:cNvSpPr txBox="1"/>
            <p:nvPr/>
          </p:nvSpPr>
          <p:spPr>
            <a:xfrm>
              <a:off x="23166985" y="13402173"/>
              <a:ext cx="11564258" cy="1138773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Figure 1</a:t>
              </a:r>
            </a:p>
            <a:p>
              <a:r>
                <a:rPr lang="en-US" sz="3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Moderation Conceptual Model</a:t>
              </a: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1272F59-D597-4183-A2AE-F7F7F99B7C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034260" y="15140401"/>
              <a:ext cx="11810916" cy="3728659"/>
            </a:xfrm>
            <a:prstGeom prst="rect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DDD92547-A014-42C4-B2C1-8E49E3A15654}"/>
              </a:ext>
            </a:extLst>
          </p:cNvPr>
          <p:cNvSpPr txBox="1"/>
          <p:nvPr/>
        </p:nvSpPr>
        <p:spPr>
          <a:xfrm>
            <a:off x="847710" y="16232750"/>
            <a:ext cx="10222623" cy="895629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Participants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i="1" dirty="0">
                <a:latin typeface="Times New Roman"/>
                <a:cs typeface="Times New Roman"/>
              </a:rPr>
              <a:t>N</a:t>
            </a:r>
            <a:r>
              <a:rPr lang="en-US" sz="3000" dirty="0">
                <a:latin typeface="Times New Roman"/>
                <a:cs typeface="Times New Roman"/>
              </a:rPr>
              <a:t> = 58 undergraduate psychology</a:t>
            </a:r>
            <a:r>
              <a:rPr lang="en-US" sz="3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000" dirty="0">
                <a:latin typeface="Times New Roman"/>
                <a:cs typeface="Times New Roman"/>
              </a:rPr>
              <a:t>students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Gender, identity, and age was collected.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Participants received course credit for completion.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Measures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IV : Self-efficacy, measured by using a survey questionnaire taken from the 2018 National Survey of Health Attitudes.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DV: Depression, measured by utilizing the Gender Inclusive Depression Scale (GIDS; Marten et al., 2013). 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Moderator: Gender, separated by men and all other.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Statistical Analyses</a:t>
            </a:r>
            <a:endParaRPr lang="en-US" sz="3200" dirty="0">
              <a:latin typeface="Times New Roman"/>
              <a:cs typeface="Times New Roman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We</a:t>
            </a:r>
            <a:r>
              <a:rPr lang="en-US" sz="30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ran descriptive stats for the participants demographic </a:t>
            </a: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data, for IV</a:t>
            </a:r>
            <a:r>
              <a:rPr lang="en-US" sz="30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(Mental Health Self-Efficacy), DV (Depressive Symptoms), and </a:t>
            </a: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the </a:t>
            </a:r>
            <a:r>
              <a:rPr lang="en-US" sz="30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Moderator (Gender</a:t>
            </a: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). </a:t>
            </a:r>
            <a:endParaRPr lang="en-US" sz="3000" dirty="0">
              <a:latin typeface="Times New 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We</a:t>
            </a:r>
            <a:r>
              <a:rPr lang="en-US" sz="30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ran </a:t>
            </a: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a linear regression testing the relationship between our IV &amp; our DV.</a:t>
            </a:r>
            <a:endParaRPr lang="en-US" sz="3000">
              <a:latin typeface="Times New 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We</a:t>
            </a:r>
            <a:r>
              <a:rPr lang="en-US" sz="30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ran </a:t>
            </a: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a</a:t>
            </a:r>
            <a:r>
              <a:rPr lang="en-US" sz="30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moderation </a:t>
            </a:r>
            <a:r>
              <a:rPr lang="en-US" sz="3000" dirty="0">
                <a:latin typeface="Times New Roman"/>
                <a:ea typeface="Times New Roman" panose="02020603050405020304" pitchFamily="18" charset="0"/>
                <a:cs typeface="Times New Roman"/>
              </a:rPr>
              <a:t>analysis using hierarchical linear regression.</a:t>
            </a:r>
            <a:endParaRPr lang="en-US" sz="300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CBBC36-1587-1D42-9907-9420460677FF}"/>
              </a:ext>
            </a:extLst>
          </p:cNvPr>
          <p:cNvSpPr txBox="1"/>
          <p:nvPr/>
        </p:nvSpPr>
        <p:spPr>
          <a:xfrm>
            <a:off x="971550" y="4337153"/>
            <a:ext cx="10217685" cy="10710624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When young adults have high self-efficacy, they tend to exhibit more resilience to stress and other mental health problems (King et al., 2014)</a:t>
            </a:r>
            <a:endParaRPr lang="en-US" sz="3000" dirty="0">
              <a:solidFill>
                <a:srgbClr val="000000"/>
              </a:solidFill>
              <a:latin typeface="Times New Roman"/>
              <a:ea typeface="+mn-lt"/>
              <a:cs typeface="Times New Roman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ea typeface="+mn-lt"/>
                <a:cs typeface="Times New Roman"/>
              </a:rPr>
              <a:t>Self-efficacy is defined as the belief in one’s ability to succeed situations (Bandura, 1995).</a:t>
            </a:r>
            <a:endParaRPr lang="en-US" dirty="0">
              <a:latin typeface="Calibri" panose="020F0502020204030204"/>
              <a:ea typeface="+mn-lt"/>
              <a:cs typeface="Calibri" panose="020F0502020204030204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Gender disparities in depression, from diagnoses to symptomology,</a:t>
            </a:r>
            <a:r>
              <a:rPr lang="en-US" sz="3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000" dirty="0">
                <a:latin typeface="Times New Roman"/>
                <a:cs typeface="Times New Roman"/>
              </a:rPr>
              <a:t>is a widely researched topic (Genuchi, 2015). </a:t>
            </a:r>
          </a:p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cs typeface="Calibri"/>
              </a:rPr>
              <a:t>Previous literature</a:t>
            </a:r>
            <a:r>
              <a:rPr lang="en-US" sz="3000" dirty="0">
                <a:latin typeface="Times New Roman"/>
                <a:ea typeface="+mn-lt"/>
                <a:cs typeface="+mn-lt"/>
              </a:rPr>
              <a:t> has shown than women tend to have higher levels of depression compared to men (Halbreich &amp; Kahn, 2007).</a:t>
            </a:r>
            <a:r>
              <a:rPr lang="en-US" sz="3000" dirty="0">
                <a:latin typeface="Times New Roman"/>
                <a:ea typeface="+mn-lt"/>
                <a:cs typeface="Calibri"/>
              </a:rPr>
              <a:t> However, there is a</a:t>
            </a:r>
            <a:r>
              <a:rPr lang="en-US" sz="3000" dirty="0">
                <a:solidFill>
                  <a:srgbClr val="FF0000"/>
                </a:solidFill>
                <a:latin typeface="Times New Roman"/>
                <a:ea typeface="+mn-lt"/>
                <a:cs typeface="Calibri"/>
              </a:rPr>
              <a:t> </a:t>
            </a:r>
            <a:r>
              <a:rPr lang="en-US" sz="3000" dirty="0">
                <a:latin typeface="Times New Roman"/>
                <a:ea typeface="+mn-lt"/>
                <a:cs typeface="Times New Roman"/>
              </a:rPr>
              <a:t>potential gender bias in current diagnostic criteria in depression scales (Martin et. al, 2013). </a:t>
            </a:r>
          </a:p>
          <a:p>
            <a:pPr marL="457200" indent="-457200" algn="just">
              <a:buFont typeface="Arial"/>
              <a:buChar char="•"/>
            </a:pPr>
            <a:r>
              <a:rPr lang="en-US" sz="3000" dirty="0">
                <a:latin typeface="Times New Roman"/>
                <a:ea typeface="+mn-lt"/>
                <a:cs typeface="+mn-lt"/>
              </a:rPr>
              <a:t>Previous literature has found a link between self-efficacy and depression with a higher level of self-efficacy associated with lower levels of depression (</a:t>
            </a:r>
            <a:r>
              <a:rPr lang="en-US" sz="3000" dirty="0" err="1">
                <a:latin typeface="Times New Roman"/>
                <a:ea typeface="+mn-lt"/>
                <a:cs typeface="+mn-lt"/>
              </a:rPr>
              <a:t>Soysa</a:t>
            </a:r>
            <a:r>
              <a:rPr lang="en-US" sz="3000" dirty="0">
                <a:latin typeface="Times New Roman"/>
                <a:ea typeface="+mn-lt"/>
                <a:cs typeface="+mn-lt"/>
              </a:rPr>
              <a:t> &amp; Wilcomb, 2015).</a:t>
            </a:r>
            <a:endParaRPr lang="en-US" sz="3000">
              <a:latin typeface="Times New Roman"/>
              <a:ea typeface="Calibri"/>
              <a:cs typeface="Calibri"/>
            </a:endParaRPr>
          </a:p>
          <a:p>
            <a:pPr algn="ctr"/>
            <a:endParaRPr lang="en-US" sz="3000" u="sng" dirty="0">
              <a:latin typeface="Times New Roman"/>
              <a:cs typeface="Times New Roman"/>
            </a:endParaRPr>
          </a:p>
          <a:p>
            <a:pPr algn="ctr"/>
            <a:r>
              <a:rPr lang="en-US" sz="3000" b="0" i="0" u="sng" strike="noStrike" dirty="0">
                <a:effectLst/>
                <a:latin typeface="Times New Roman"/>
                <a:cs typeface="Times New Roman"/>
              </a:rPr>
              <a:t>Hypotheses</a:t>
            </a: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Frequency of self-report depressive</a:t>
            </a:r>
            <a:r>
              <a:rPr lang="en-US" sz="3000" b="0" i="0" u="none" strike="noStrike" dirty="0">
                <a:effectLst/>
                <a:latin typeface="Times New Roman"/>
                <a:cs typeface="Times New Roman"/>
              </a:rPr>
              <a:t> symptoms will not differ by gender</a:t>
            </a:r>
            <a:r>
              <a:rPr lang="en-US" sz="3000" dirty="0">
                <a:latin typeface="Times New Roman"/>
                <a:cs typeface="Times New Roman"/>
              </a:rPr>
              <a:t>.</a:t>
            </a:r>
            <a:endParaRPr lang="en-US" sz="3000" dirty="0">
              <a:latin typeface="Times New Roman"/>
              <a:ea typeface="Calibri" panose="020F0502020204030204"/>
              <a:cs typeface="Times New Roman"/>
            </a:endParaRPr>
          </a:p>
          <a:p>
            <a:pPr marL="457200" indent="-457200">
              <a:buFont typeface="Arial"/>
              <a:buChar char="•"/>
            </a:pPr>
            <a:r>
              <a:rPr lang="en-US" sz="3000" b="0" i="0" u="none" strike="noStrike" dirty="0">
                <a:effectLst/>
                <a:latin typeface="Times New Roman"/>
                <a:cs typeface="Times New Roman"/>
              </a:rPr>
              <a:t>Higher sense of self-efficacy will be associated with lower depressive symptoms</a:t>
            </a:r>
            <a:r>
              <a:rPr lang="en-US" sz="3000" dirty="0">
                <a:latin typeface="Times New Roman"/>
                <a:cs typeface="Times New Roman"/>
              </a:rPr>
              <a:t>. 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457200" indent="-457200">
              <a:buFont typeface="Arial"/>
              <a:buChar char="•"/>
            </a:pPr>
            <a:r>
              <a:rPr lang="en-US" sz="3000" dirty="0">
                <a:latin typeface="Times New Roman"/>
                <a:cs typeface="Times New Roman"/>
              </a:rPr>
              <a:t>The</a:t>
            </a:r>
            <a:r>
              <a:rPr lang="en-US" sz="3000" b="0" i="0" u="none" strike="noStrike" dirty="0">
                <a:effectLst/>
                <a:latin typeface="Times New Roman"/>
                <a:cs typeface="Times New Roman"/>
              </a:rPr>
              <a:t> relationship between mental health self-efficacy and depressive symptoms will be stronger for women compared to men</a:t>
            </a:r>
            <a:r>
              <a:rPr lang="en-US" sz="3000" dirty="0">
                <a:latin typeface="Times New Roman"/>
                <a:cs typeface="Times New Roman"/>
              </a:rPr>
              <a:t>.</a:t>
            </a:r>
            <a:endParaRPr lang="en-US" b="0" i="0" u="none" strike="noStrike">
              <a:effectLst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B65E7A-A7B4-40D8-8D3D-DD5C6CE988F8}"/>
              </a:ext>
            </a:extLst>
          </p:cNvPr>
          <p:cNvSpPr/>
          <p:nvPr/>
        </p:nvSpPr>
        <p:spPr>
          <a:xfrm>
            <a:off x="6485328" y="247851"/>
            <a:ext cx="24095036" cy="3110279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Self-Efficacy &amp; Perception of Mental Well-Being</a:t>
            </a:r>
          </a:p>
          <a:p>
            <a:pPr algn="ctr"/>
            <a:r>
              <a:rPr lang="en-US" sz="6600" dirty="0">
                <a:solidFill>
                  <a:schemeClr val="tx1"/>
                </a:solidFill>
                <a:latin typeface="Times New Roman"/>
                <a:cs typeface="Times New Roman"/>
              </a:rPr>
              <a:t> S. L. H. Capen-Becerra, A. Danzig, S. Louis, G. Olimpia Sansone</a:t>
            </a:r>
            <a:endParaRPr lang="en-US" sz="6600" dirty="0">
              <a:solidFill>
                <a:schemeClr val="tx1"/>
              </a:solidFill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2" name="Picture 2" descr="678-uc-shield (196×250)">
            <a:extLst>
              <a:ext uri="{FF2B5EF4-FFF2-40B4-BE49-F238E27FC236}">
                <a16:creationId xmlns:a16="http://schemas.microsoft.com/office/drawing/2014/main" id="{1287C3D7-8F9A-4B06-840B-F5BC03ADA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448" y="572370"/>
            <a:ext cx="2176856" cy="277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A79F6D-ABBE-DD4D-884A-40158C46E2D0}"/>
              </a:ext>
            </a:extLst>
          </p:cNvPr>
          <p:cNvSpPr txBox="1"/>
          <p:nvPr/>
        </p:nvSpPr>
        <p:spPr>
          <a:xfrm>
            <a:off x="6915057" y="2134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2D467E-8091-214E-993B-605383C19A85}"/>
              </a:ext>
            </a:extLst>
          </p:cNvPr>
          <p:cNvSpPr txBox="1"/>
          <p:nvPr/>
        </p:nvSpPr>
        <p:spPr>
          <a:xfrm rot="10800000" flipH="1" flipV="1">
            <a:off x="25249264" y="6132657"/>
            <a:ext cx="340630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683DDC1-13B2-4679-72FB-706808682172}"/>
              </a:ext>
            </a:extLst>
          </p:cNvPr>
          <p:cNvSpPr txBox="1"/>
          <p:nvPr/>
        </p:nvSpPr>
        <p:spPr>
          <a:xfrm>
            <a:off x="25442066" y="4337154"/>
            <a:ext cx="9977653" cy="12557284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000" u="sng" dirty="0">
                <a:latin typeface="Times New Roman"/>
                <a:cs typeface="Calibri"/>
              </a:rPr>
              <a:t>Self-Efficacy</a:t>
            </a:r>
          </a:p>
          <a:p>
            <a:pPr algn="ctr"/>
            <a:endParaRPr lang="en-US" sz="3000" u="sng" dirty="0">
              <a:latin typeface="Times New Roman"/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US" sz="3000" dirty="0">
                <a:latin typeface="Times New Roman"/>
                <a:ea typeface="+mn-lt"/>
                <a:cs typeface="+mn-lt"/>
              </a:rPr>
              <a:t>Our results support previous research showcasing the negative  relationship between self-efficacy and rates of depression (Lopez-Garrido, 2020)  but only before the interaction with gender was included in the model</a:t>
            </a:r>
            <a:r>
              <a:rPr lang="en-US" sz="3000" dirty="0">
                <a:solidFill>
                  <a:srgbClr val="FF0000"/>
                </a:solidFill>
                <a:latin typeface="Times New Roman"/>
                <a:ea typeface="+mn-lt"/>
                <a:cs typeface="+mn-lt"/>
              </a:rPr>
              <a:t>.</a:t>
            </a:r>
          </a:p>
          <a:p>
            <a:endParaRPr lang="en-US" sz="3000" dirty="0">
              <a:solidFill>
                <a:srgbClr val="FF0000"/>
              </a:solidFill>
              <a:latin typeface="Times New Roman"/>
              <a:ea typeface="+mn-lt"/>
              <a:cs typeface="+mn-lt"/>
            </a:endParaRPr>
          </a:p>
          <a:p>
            <a:pPr algn="ctr"/>
            <a:r>
              <a:rPr lang="en-US" sz="3000" u="sng" dirty="0">
                <a:latin typeface="Times New Roman"/>
                <a:cs typeface="Calibri"/>
              </a:rPr>
              <a:t>Gender and Depression</a:t>
            </a:r>
          </a:p>
          <a:p>
            <a:pPr marL="457200" indent="-457200">
              <a:buFont typeface="Arial"/>
              <a:buChar char="•"/>
            </a:pPr>
            <a:endParaRPr lang="en-US" sz="3000" dirty="0">
              <a:latin typeface="Times New Roman"/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US" sz="3000" dirty="0">
                <a:latin typeface="Times New Roman"/>
                <a:ea typeface="Calibri"/>
                <a:cs typeface="Times New Roman"/>
              </a:rPr>
              <a:t>The findings support the hypothesis of a gender bias</a:t>
            </a:r>
            <a:r>
              <a:rPr lang="en-US" sz="3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000" dirty="0">
                <a:latin typeface="Times New Roman"/>
                <a:ea typeface="Calibri"/>
                <a:cs typeface="Times New Roman"/>
              </a:rPr>
              <a:t>in previously used depression scales (Martin et al., 2013). </a:t>
            </a:r>
          </a:p>
          <a:p>
            <a:pPr marL="457200" indent="-457200">
              <a:buFont typeface="Arial"/>
              <a:buChar char="•"/>
            </a:pPr>
            <a:r>
              <a:rPr lang="en-US" sz="3000" dirty="0">
                <a:latin typeface="Times New Roman"/>
                <a:ea typeface="Calibri"/>
                <a:cs typeface="Times New Roman"/>
              </a:rPr>
              <a:t>These results suggest there may not be a significant difference in depression rates among genders, as previously indicated by the literature (Nolen-Hoeksema, 1999)</a:t>
            </a:r>
          </a:p>
          <a:p>
            <a:pPr marL="457200" indent="-457200">
              <a:buFont typeface="Arial"/>
              <a:buChar char="•"/>
            </a:pPr>
            <a:endParaRPr lang="en-US" sz="3000" dirty="0">
              <a:latin typeface="Times New Roman"/>
              <a:ea typeface="Calibri"/>
              <a:cs typeface="Times New Roman"/>
            </a:endParaRPr>
          </a:p>
          <a:p>
            <a:pPr algn="ctr"/>
            <a:r>
              <a:rPr lang="en-US" sz="3000" u="sng" dirty="0">
                <a:latin typeface="Times New Roman"/>
                <a:ea typeface="Calibri"/>
                <a:cs typeface="Calibri"/>
              </a:rPr>
              <a:t>Future Implications</a:t>
            </a:r>
          </a:p>
          <a:p>
            <a:pPr algn="ctr"/>
            <a:endParaRPr lang="en-US" sz="3000" u="sng" dirty="0">
              <a:latin typeface="Times New Roman"/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US" sz="3000" dirty="0">
                <a:latin typeface="Times New Roman"/>
                <a:ea typeface="+mn-lt"/>
                <a:cs typeface="+mn-lt"/>
              </a:rPr>
              <a:t>This study demonstrates that potential interventions surrounding mental health self-efficacy may successfully reduce depression in college-aged students. </a:t>
            </a:r>
          </a:p>
          <a:p>
            <a:pPr marL="457200" indent="-457200">
              <a:buFont typeface="Arial"/>
              <a:buChar char="•"/>
            </a:pPr>
            <a:r>
              <a:rPr lang="en-US" sz="3000">
                <a:latin typeface="Times New Roman"/>
                <a:ea typeface="+mn-lt"/>
                <a:cs typeface="+mn-lt"/>
              </a:rPr>
              <a:t>The limitations within our study include a homogeneous  </a:t>
            </a:r>
            <a:r>
              <a:rPr lang="en-US" sz="3000" dirty="0">
                <a:latin typeface="Times New Roman"/>
                <a:ea typeface="+mn-lt"/>
                <a:cs typeface="+mn-lt"/>
              </a:rPr>
              <a:t>sample size as well as a lack of power, causing limited capabilities to generalize results. As such, future research should build upon our study by focusing on a larger, heterogeneous, sample size to examine if gender is truly a moderator for self-efficacy and depression. </a:t>
            </a:r>
          </a:p>
          <a:p>
            <a:pPr marL="457200" indent="-457200">
              <a:buFont typeface="Arial"/>
              <a:buChar char="•"/>
            </a:pPr>
            <a:endParaRPr lang="en-US" sz="3000" dirty="0">
              <a:latin typeface="Times New Roman"/>
              <a:ea typeface="+mn-lt"/>
              <a:cs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9B60003-9198-454A-3235-25A118578059}"/>
              </a:ext>
            </a:extLst>
          </p:cNvPr>
          <p:cNvSpPr txBox="1"/>
          <p:nvPr/>
        </p:nvSpPr>
        <p:spPr>
          <a:xfrm>
            <a:off x="26204323" y="950438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C98016-74E8-A96F-DD60-B66AAF2B89E5}"/>
              </a:ext>
            </a:extLst>
          </p:cNvPr>
          <p:cNvSpPr txBox="1"/>
          <p:nvPr/>
        </p:nvSpPr>
        <p:spPr>
          <a:xfrm>
            <a:off x="2524785" y="15338788"/>
            <a:ext cx="7086600" cy="64633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Method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E6A10D0-5E3B-B905-052C-A14DABD18F49}"/>
              </a:ext>
            </a:extLst>
          </p:cNvPr>
          <p:cNvSpPr txBox="1"/>
          <p:nvPr/>
        </p:nvSpPr>
        <p:spPr>
          <a:xfrm>
            <a:off x="14910789" y="3533888"/>
            <a:ext cx="7086600" cy="64633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>
                <a:latin typeface="Times New Roman"/>
                <a:cs typeface="Times New Roman"/>
              </a:rPr>
              <a:t>Results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61E763D-FA72-C751-8341-1894E3148B88}"/>
              </a:ext>
            </a:extLst>
          </p:cNvPr>
          <p:cNvSpPr txBox="1"/>
          <p:nvPr/>
        </p:nvSpPr>
        <p:spPr>
          <a:xfrm>
            <a:off x="27036426" y="3533888"/>
            <a:ext cx="7086600" cy="64633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>
                <a:latin typeface="Times New Roman"/>
                <a:cs typeface="Times New Roman"/>
              </a:rPr>
              <a:t>Discussion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B09EED-5120-B89B-EDEB-14ABB013929A}"/>
              </a:ext>
            </a:extLst>
          </p:cNvPr>
          <p:cNvSpPr txBox="1"/>
          <p:nvPr/>
        </p:nvSpPr>
        <p:spPr>
          <a:xfrm>
            <a:off x="27048989" y="17764874"/>
            <a:ext cx="7109705" cy="64633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>
                <a:latin typeface="Times New Roman"/>
                <a:cs typeface="Times New Roman"/>
              </a:rPr>
              <a:t>References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03D0B8-F928-8E09-38F4-1DAF5DE44539}"/>
              </a:ext>
            </a:extLst>
          </p:cNvPr>
          <p:cNvSpPr txBox="1"/>
          <p:nvPr/>
        </p:nvSpPr>
        <p:spPr>
          <a:xfrm>
            <a:off x="25487868" y="18726185"/>
            <a:ext cx="10206275" cy="646330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fontAlgn="base"/>
            <a:endParaRPr lang="en-US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Bandura, A. (Ed.). (1995). Self-efficacy in changing societies. Cambridge University </a:t>
            </a:r>
            <a:r>
              <a:rPr lang="en-US" dirty="0">
                <a:effectLst/>
              </a:rPr>
              <a:t>Press. https://doi.org/10.1017/CBO9780511527692 </a:t>
            </a:r>
            <a:endParaRPr lang="en-US"/>
          </a:p>
          <a:p>
            <a:pPr marL="457200" indent="-457200" fontAlgn="base"/>
            <a:r>
              <a:rPr lang="en-US" sz="1800" dirty="0" err="1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Genuchi</a:t>
            </a:r>
            <a:r>
              <a:rPr lang="en-US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, M. (2015). Anger and hostility as primary externalizing features of depression in college men</a:t>
            </a:r>
            <a:r>
              <a:rPr lang="en-US" sz="1800" i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. International Journal of Men's Health. </a:t>
            </a:r>
            <a:r>
              <a:rPr lang="en-US" sz="1800" i="1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​</a:t>
            </a:r>
            <a:r>
              <a:rPr lang="en-US" i="1" dirty="0">
                <a:latin typeface="Times New Roman"/>
                <a:ea typeface="Times New Roman" panose="02020603050405020304" pitchFamily="18" charset="0"/>
                <a:cs typeface="Times New Roman"/>
              </a:rPr>
              <a:t> </a:t>
            </a:r>
            <a:endParaRPr lang="en-US" sz="18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/>
            </a:endParaRPr>
          </a:p>
          <a:p>
            <a:pPr marL="457200" indent="-457200" fontAlgn="base"/>
            <a:r>
              <a:rPr lang="en-US" sz="1800" dirty="0">
                <a:solidFill>
                  <a:srgbClr val="000000"/>
                </a:solidFill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Halbreich, U., &amp; Kahn, L. S. (2007). Atypical depression, somatic depression and anxious depression </a:t>
            </a:r>
            <a:r>
              <a:rPr lang="en-US" sz="18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in women: Are they gender-preferred phenotypes? </a:t>
            </a:r>
            <a:r>
              <a:rPr lang="en-US" sz="1800" i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Journal of Affective Disorders, 102(1-3), 245-258. </a:t>
            </a:r>
            <a:r>
              <a:rPr lang="en-US" sz="18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https://doi.org/10.1016/j.jad.2006.09.023</a:t>
            </a:r>
            <a:r>
              <a:rPr lang="en-US" sz="1800" i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​</a:t>
            </a:r>
            <a:r>
              <a:rPr lang="en-US" i="1" dirty="0">
                <a:latin typeface="Times New Roman"/>
                <a:ea typeface="Times New Roman" panose="02020603050405020304" pitchFamily="18" charset="0"/>
                <a:cs typeface="Times New Roman"/>
              </a:rPr>
              <a:t> 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/>
            </a:endParaRPr>
          </a:p>
          <a:p>
            <a:pPr marL="457200" indent="-457200" fontAlgn="base"/>
            <a:r>
              <a:rPr lang="en-US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King, C. A., Wu, J., &amp;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Niiranjan</a:t>
            </a:r>
            <a:r>
              <a:rPr lang="en-US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, S. (2014). Social support, self-efficacy and depression of college students. </a:t>
            </a:r>
            <a:r>
              <a:rPr lang="en-US" sz="1800" i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International Journal of Arts and Social Science, 2(3), 51-64. </a:t>
            </a:r>
            <a:r>
              <a:rPr lang="en-US" sz="1800" i="1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​</a:t>
            </a:r>
            <a:r>
              <a:rPr lang="en-US" i="1" dirty="0">
                <a:latin typeface="Times New Roman"/>
                <a:ea typeface="Times New Roman" panose="02020603050405020304" pitchFamily="18" charset="0"/>
                <a:cs typeface="Times New Roman"/>
              </a:rPr>
              <a:t> </a:t>
            </a: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/>
            </a:endParaRPr>
          </a:p>
          <a:p>
            <a:pPr marL="457200" marR="0" indent="-45720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Lopez-Garrido, G. (2020, August 9). Self-efficacy </a:t>
            </a:r>
            <a:r>
              <a:rPr lang="en-US" i="1" dirty="0">
                <a:effectLst/>
              </a:rPr>
              <a:t>theory. Self-Efficacy Theory | Simply Psychology. Retrieved April 3, 2022, from https://www.simplypsychology.org/self-efficacy.html </a:t>
            </a:r>
            <a:endParaRPr lang="en-US" i="1" dirty="0">
              <a:latin typeface="Times New Roman" panose="02020603050405020304" pitchFamily="18" charset="0"/>
            </a:endParaRPr>
          </a:p>
          <a:p>
            <a:pPr marL="457200" marR="0" indent="-45720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Martin, L. A., Neighbors, H. W., &amp; Griffith, D. M. (2013). The experience of symptoms of depression in men </a:t>
            </a:r>
            <a:r>
              <a:rPr lang="en-US" dirty="0">
                <a:effectLst/>
              </a:rPr>
              <a:t>vs women: analysis of the National Comorbidity Survey Replication. </a:t>
            </a:r>
            <a:r>
              <a:rPr lang="en-US" i="1" dirty="0">
                <a:effectLst/>
              </a:rPr>
              <a:t>JAMA psychiatry, 70(10), 1100–1106. https://doi.org/10.1001/jamapsychiatry.2013.1985 </a:t>
            </a:r>
            <a:endParaRPr lang="en-US" i="1" dirty="0">
              <a:effectLst/>
              <a:latin typeface="Times New Roman" panose="02020603050405020304" pitchFamily="18" charset="0"/>
            </a:endParaRPr>
          </a:p>
          <a:p>
            <a:pPr marL="457200" marR="0" indent="-45720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Nolen-Hoeksema, S., Larson, J., &amp; Grayson, C. (1999). Explaining the gender difference in depressive</a:t>
            </a:r>
            <a:r>
              <a:rPr lang="en-US" dirty="0">
                <a:effectLst/>
              </a:rPr>
              <a:t> symptoms. </a:t>
            </a:r>
            <a:r>
              <a:rPr lang="en-US" i="1" dirty="0">
                <a:effectLst/>
              </a:rPr>
              <a:t>Journal of Personality and Social Psychology, 77(5), 1061–1072. https://doi.org/10.1037//0022 -3514.77.5.1061 </a:t>
            </a:r>
            <a:endParaRPr lang="en-US" i="1" dirty="0">
              <a:latin typeface="Times New Roman" panose="02020603050405020304" pitchFamily="18" charset="0"/>
            </a:endParaRPr>
          </a:p>
          <a:p>
            <a:pPr marL="457200" marR="0" indent="-457200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Soysa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, C. K., &amp; Wilcomb, C. J. (2015). Mindfulness, self-compassion, self-efficacy, and gender as predictors of </a:t>
            </a:r>
            <a:r>
              <a:rPr lang="en-US" sz="18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depression, anxiety, stress, and well -being.</a:t>
            </a:r>
            <a:r>
              <a:rPr lang="en-US" sz="1800" i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 Mindfulness, 6(2), 217-226. http://dx.doi.org/10.1007/s12671-013 -0247-1​</a:t>
            </a:r>
          </a:p>
          <a:p>
            <a:pPr marL="457200" indent="-457200"/>
            <a:endParaRPr lang="en-US" i="1" dirty="0">
              <a:latin typeface="Times New Roman"/>
              <a:cs typeface="Times New Roman"/>
            </a:endParaRPr>
          </a:p>
          <a:p>
            <a:pPr marL="457200" indent="-457200"/>
            <a:endParaRPr lang="en-US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9994</TotalTime>
  <Words>1027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Sarah Capen</cp:lastModifiedBy>
  <cp:revision>186</cp:revision>
  <dcterms:created xsi:type="dcterms:W3CDTF">2022-04-06T17:37:20Z</dcterms:created>
  <dcterms:modified xsi:type="dcterms:W3CDTF">2022-04-20T15:10:57Z</dcterms:modified>
</cp:coreProperties>
</file>