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6576000" cy="2560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012E"/>
    <a:srgbClr val="941100"/>
    <a:srgbClr val="FF6D6D"/>
    <a:srgbClr val="EEE29A"/>
    <a:srgbClr val="E8D774"/>
    <a:srgbClr val="F3D8D5"/>
    <a:srgbClr val="DAB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28" d="100"/>
          <a:sy n="28" d="100"/>
        </p:scale>
        <p:origin x="168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190155"/>
            <a:ext cx="31089600" cy="8913707"/>
          </a:xfrm>
        </p:spPr>
        <p:txBody>
          <a:bodyPr anchor="b"/>
          <a:lstStyle>
            <a:lvl1pPr algn="ctr">
              <a:defRPr sz="2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3447609"/>
            <a:ext cx="27432000" cy="6181511"/>
          </a:xfrm>
        </p:spPr>
        <p:txBody>
          <a:bodyPr/>
          <a:lstStyle>
            <a:lvl1pPr marL="0" indent="0" algn="ctr">
              <a:buNone/>
              <a:defRPr sz="8960"/>
            </a:lvl1pPr>
            <a:lvl2pPr marL="1706865" indent="0" algn="ctr">
              <a:buNone/>
              <a:defRPr sz="7467"/>
            </a:lvl2pPr>
            <a:lvl3pPr marL="3413730" indent="0" algn="ctr">
              <a:buNone/>
              <a:defRPr sz="6720"/>
            </a:lvl3pPr>
            <a:lvl4pPr marL="5120594" indent="0" algn="ctr">
              <a:buNone/>
              <a:defRPr sz="5973"/>
            </a:lvl4pPr>
            <a:lvl5pPr marL="6827459" indent="0" algn="ctr">
              <a:buNone/>
              <a:defRPr sz="5973"/>
            </a:lvl5pPr>
            <a:lvl6pPr marL="8534324" indent="0" algn="ctr">
              <a:buNone/>
              <a:defRPr sz="5973"/>
            </a:lvl6pPr>
            <a:lvl7pPr marL="10241189" indent="0" algn="ctr">
              <a:buNone/>
              <a:defRPr sz="5973"/>
            </a:lvl7pPr>
            <a:lvl8pPr marL="11948053" indent="0" algn="ctr">
              <a:buNone/>
              <a:defRPr sz="5973"/>
            </a:lvl8pPr>
            <a:lvl9pPr marL="13654918" indent="0" algn="ctr">
              <a:buNone/>
              <a:defRPr sz="59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3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363133"/>
            <a:ext cx="7886700" cy="216975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363133"/>
            <a:ext cx="23202900" cy="216975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4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6383028"/>
            <a:ext cx="31546800" cy="10650218"/>
          </a:xfrm>
        </p:spPr>
        <p:txBody>
          <a:bodyPr anchor="b"/>
          <a:lstStyle>
            <a:lvl1pPr>
              <a:defRPr sz="2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7134001"/>
            <a:ext cx="31546800" cy="5600698"/>
          </a:xfrm>
        </p:spPr>
        <p:txBody>
          <a:bodyPr/>
          <a:lstStyle>
            <a:lvl1pPr marL="0" indent="0">
              <a:buNone/>
              <a:defRPr sz="8960">
                <a:solidFill>
                  <a:schemeClr val="tx1"/>
                </a:solidFill>
              </a:defRPr>
            </a:lvl1pPr>
            <a:lvl2pPr marL="1706865" indent="0">
              <a:buNone/>
              <a:defRPr sz="7467">
                <a:solidFill>
                  <a:schemeClr val="tx1">
                    <a:tint val="75000"/>
                  </a:schemeClr>
                </a:solidFill>
              </a:defRPr>
            </a:lvl2pPr>
            <a:lvl3pPr marL="341373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3pPr>
            <a:lvl4pPr marL="5120594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4pPr>
            <a:lvl5pPr marL="6827459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5pPr>
            <a:lvl6pPr marL="8534324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6pPr>
            <a:lvl7pPr marL="10241189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7pPr>
            <a:lvl8pPr marL="11948053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8pPr>
            <a:lvl9pPr marL="13654918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3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6815667"/>
            <a:ext cx="1554480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6815667"/>
            <a:ext cx="1554480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8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363139"/>
            <a:ext cx="31546800" cy="4948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6276342"/>
            <a:ext cx="15473360" cy="3075938"/>
          </a:xfrm>
        </p:spPr>
        <p:txBody>
          <a:bodyPr anchor="b"/>
          <a:lstStyle>
            <a:lvl1pPr marL="0" indent="0">
              <a:buNone/>
              <a:defRPr sz="8960" b="1"/>
            </a:lvl1pPr>
            <a:lvl2pPr marL="1706865" indent="0">
              <a:buNone/>
              <a:defRPr sz="7467" b="1"/>
            </a:lvl2pPr>
            <a:lvl3pPr marL="3413730" indent="0">
              <a:buNone/>
              <a:defRPr sz="6720" b="1"/>
            </a:lvl3pPr>
            <a:lvl4pPr marL="5120594" indent="0">
              <a:buNone/>
              <a:defRPr sz="5973" b="1"/>
            </a:lvl4pPr>
            <a:lvl5pPr marL="6827459" indent="0">
              <a:buNone/>
              <a:defRPr sz="5973" b="1"/>
            </a:lvl5pPr>
            <a:lvl6pPr marL="8534324" indent="0">
              <a:buNone/>
              <a:defRPr sz="5973" b="1"/>
            </a:lvl6pPr>
            <a:lvl7pPr marL="10241189" indent="0">
              <a:buNone/>
              <a:defRPr sz="5973" b="1"/>
            </a:lvl7pPr>
            <a:lvl8pPr marL="11948053" indent="0">
              <a:buNone/>
              <a:defRPr sz="5973" b="1"/>
            </a:lvl8pPr>
            <a:lvl9pPr marL="13654918" indent="0">
              <a:buNone/>
              <a:defRPr sz="5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9352280"/>
            <a:ext cx="15473360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6276342"/>
            <a:ext cx="15549564" cy="3075938"/>
          </a:xfrm>
        </p:spPr>
        <p:txBody>
          <a:bodyPr anchor="b"/>
          <a:lstStyle>
            <a:lvl1pPr marL="0" indent="0">
              <a:buNone/>
              <a:defRPr sz="8960" b="1"/>
            </a:lvl1pPr>
            <a:lvl2pPr marL="1706865" indent="0">
              <a:buNone/>
              <a:defRPr sz="7467" b="1"/>
            </a:lvl2pPr>
            <a:lvl3pPr marL="3413730" indent="0">
              <a:buNone/>
              <a:defRPr sz="6720" b="1"/>
            </a:lvl3pPr>
            <a:lvl4pPr marL="5120594" indent="0">
              <a:buNone/>
              <a:defRPr sz="5973" b="1"/>
            </a:lvl4pPr>
            <a:lvl5pPr marL="6827459" indent="0">
              <a:buNone/>
              <a:defRPr sz="5973" b="1"/>
            </a:lvl5pPr>
            <a:lvl6pPr marL="8534324" indent="0">
              <a:buNone/>
              <a:defRPr sz="5973" b="1"/>
            </a:lvl6pPr>
            <a:lvl7pPr marL="10241189" indent="0">
              <a:buNone/>
              <a:defRPr sz="5973" b="1"/>
            </a:lvl7pPr>
            <a:lvl8pPr marL="11948053" indent="0">
              <a:buNone/>
              <a:defRPr sz="5973" b="1"/>
            </a:lvl8pPr>
            <a:lvl9pPr marL="13654918" indent="0">
              <a:buNone/>
              <a:defRPr sz="5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9352280"/>
            <a:ext cx="15549564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4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3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706880"/>
            <a:ext cx="11796712" cy="5974080"/>
          </a:xfrm>
        </p:spPr>
        <p:txBody>
          <a:bodyPr anchor="b"/>
          <a:lstStyle>
            <a:lvl1pPr>
              <a:defRPr sz="11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686392"/>
            <a:ext cx="18516600" cy="18194867"/>
          </a:xfrm>
        </p:spPr>
        <p:txBody>
          <a:bodyPr/>
          <a:lstStyle>
            <a:lvl1pPr>
              <a:defRPr sz="11947"/>
            </a:lvl1pPr>
            <a:lvl2pPr>
              <a:defRPr sz="10453"/>
            </a:lvl2pPr>
            <a:lvl3pPr>
              <a:defRPr sz="8960"/>
            </a:lvl3pPr>
            <a:lvl4pPr>
              <a:defRPr sz="7467"/>
            </a:lvl4pPr>
            <a:lvl5pPr>
              <a:defRPr sz="7467"/>
            </a:lvl5pPr>
            <a:lvl6pPr>
              <a:defRPr sz="7467"/>
            </a:lvl6pPr>
            <a:lvl7pPr>
              <a:defRPr sz="7467"/>
            </a:lvl7pPr>
            <a:lvl8pPr>
              <a:defRPr sz="7467"/>
            </a:lvl8pPr>
            <a:lvl9pPr>
              <a:defRPr sz="7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7680960"/>
            <a:ext cx="11796712" cy="14229929"/>
          </a:xfrm>
        </p:spPr>
        <p:txBody>
          <a:bodyPr/>
          <a:lstStyle>
            <a:lvl1pPr marL="0" indent="0">
              <a:buNone/>
              <a:defRPr sz="5973"/>
            </a:lvl1pPr>
            <a:lvl2pPr marL="1706865" indent="0">
              <a:buNone/>
              <a:defRPr sz="5227"/>
            </a:lvl2pPr>
            <a:lvl3pPr marL="3413730" indent="0">
              <a:buNone/>
              <a:defRPr sz="4480"/>
            </a:lvl3pPr>
            <a:lvl4pPr marL="5120594" indent="0">
              <a:buNone/>
              <a:defRPr sz="3733"/>
            </a:lvl4pPr>
            <a:lvl5pPr marL="6827459" indent="0">
              <a:buNone/>
              <a:defRPr sz="3733"/>
            </a:lvl5pPr>
            <a:lvl6pPr marL="8534324" indent="0">
              <a:buNone/>
              <a:defRPr sz="3733"/>
            </a:lvl6pPr>
            <a:lvl7pPr marL="10241189" indent="0">
              <a:buNone/>
              <a:defRPr sz="3733"/>
            </a:lvl7pPr>
            <a:lvl8pPr marL="11948053" indent="0">
              <a:buNone/>
              <a:defRPr sz="3733"/>
            </a:lvl8pPr>
            <a:lvl9pPr marL="13654918" indent="0">
              <a:buNone/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4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706880"/>
            <a:ext cx="11796712" cy="5974080"/>
          </a:xfrm>
        </p:spPr>
        <p:txBody>
          <a:bodyPr anchor="b"/>
          <a:lstStyle>
            <a:lvl1pPr>
              <a:defRPr sz="11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686392"/>
            <a:ext cx="18516600" cy="18194867"/>
          </a:xfrm>
        </p:spPr>
        <p:txBody>
          <a:bodyPr anchor="t"/>
          <a:lstStyle>
            <a:lvl1pPr marL="0" indent="0">
              <a:buNone/>
              <a:defRPr sz="11947"/>
            </a:lvl1pPr>
            <a:lvl2pPr marL="1706865" indent="0">
              <a:buNone/>
              <a:defRPr sz="10453"/>
            </a:lvl2pPr>
            <a:lvl3pPr marL="3413730" indent="0">
              <a:buNone/>
              <a:defRPr sz="8960"/>
            </a:lvl3pPr>
            <a:lvl4pPr marL="5120594" indent="0">
              <a:buNone/>
              <a:defRPr sz="7467"/>
            </a:lvl4pPr>
            <a:lvl5pPr marL="6827459" indent="0">
              <a:buNone/>
              <a:defRPr sz="7467"/>
            </a:lvl5pPr>
            <a:lvl6pPr marL="8534324" indent="0">
              <a:buNone/>
              <a:defRPr sz="7467"/>
            </a:lvl6pPr>
            <a:lvl7pPr marL="10241189" indent="0">
              <a:buNone/>
              <a:defRPr sz="7467"/>
            </a:lvl7pPr>
            <a:lvl8pPr marL="11948053" indent="0">
              <a:buNone/>
              <a:defRPr sz="7467"/>
            </a:lvl8pPr>
            <a:lvl9pPr marL="13654918" indent="0">
              <a:buNone/>
              <a:defRPr sz="7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7680960"/>
            <a:ext cx="11796712" cy="14229929"/>
          </a:xfrm>
        </p:spPr>
        <p:txBody>
          <a:bodyPr/>
          <a:lstStyle>
            <a:lvl1pPr marL="0" indent="0">
              <a:buNone/>
              <a:defRPr sz="5973"/>
            </a:lvl1pPr>
            <a:lvl2pPr marL="1706865" indent="0">
              <a:buNone/>
              <a:defRPr sz="5227"/>
            </a:lvl2pPr>
            <a:lvl3pPr marL="3413730" indent="0">
              <a:buNone/>
              <a:defRPr sz="4480"/>
            </a:lvl3pPr>
            <a:lvl4pPr marL="5120594" indent="0">
              <a:buNone/>
              <a:defRPr sz="3733"/>
            </a:lvl4pPr>
            <a:lvl5pPr marL="6827459" indent="0">
              <a:buNone/>
              <a:defRPr sz="3733"/>
            </a:lvl5pPr>
            <a:lvl6pPr marL="8534324" indent="0">
              <a:buNone/>
              <a:defRPr sz="3733"/>
            </a:lvl6pPr>
            <a:lvl7pPr marL="10241189" indent="0">
              <a:buNone/>
              <a:defRPr sz="3733"/>
            </a:lvl7pPr>
            <a:lvl8pPr marL="11948053" indent="0">
              <a:buNone/>
              <a:defRPr sz="3733"/>
            </a:lvl8pPr>
            <a:lvl9pPr marL="13654918" indent="0">
              <a:buNone/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8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EE29A"/>
            </a:gs>
            <a:gs pos="100000">
              <a:srgbClr val="E8D774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363139"/>
            <a:ext cx="3154680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6815667"/>
            <a:ext cx="3154680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3730379"/>
            <a:ext cx="822960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066E-DB07-4026-B57E-D2D66949FAD0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3730379"/>
            <a:ext cx="1234440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3730379"/>
            <a:ext cx="822960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83343-0278-46FE-B902-DBB1FC178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8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13730" rtl="0" eaLnBrk="1" latinLnBrk="0" hangingPunct="1">
        <a:lnSpc>
          <a:spcPct val="90000"/>
        </a:lnSpc>
        <a:spcBef>
          <a:spcPct val="0"/>
        </a:spcBef>
        <a:buNone/>
        <a:defRPr sz="164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3432" indent="-853432" algn="l" defTabSz="3413730" rtl="0" eaLnBrk="1" latinLnBrk="0" hangingPunct="1">
        <a:lnSpc>
          <a:spcPct val="90000"/>
        </a:lnSpc>
        <a:spcBef>
          <a:spcPts val="3733"/>
        </a:spcBef>
        <a:buFont typeface="Arial" panose="020B0604020202020204" pitchFamily="34" charset="0"/>
        <a:buChar char="•"/>
        <a:defRPr sz="10453" kern="1200">
          <a:solidFill>
            <a:schemeClr val="tx1"/>
          </a:solidFill>
          <a:latin typeface="+mn-lt"/>
          <a:ea typeface="+mn-ea"/>
          <a:cs typeface="+mn-cs"/>
        </a:defRPr>
      </a:lvl1pPr>
      <a:lvl2pPr marL="2560297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2pPr>
      <a:lvl3pPr marL="4267162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3pPr>
      <a:lvl4pPr marL="5974027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4pPr>
      <a:lvl5pPr marL="7680891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5pPr>
      <a:lvl6pPr marL="9387756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11094621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486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8pPr>
      <a:lvl9pPr marL="14508350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5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413730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3pPr>
      <a:lvl4pPr marL="5120594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4pPr>
      <a:lvl5pPr marL="6827459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5pPr>
      <a:lvl6pPr marL="8534324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10241189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11948053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8pPr>
      <a:lvl9pPr marL="13654918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97C4F6-C5D9-4AC1-BD96-9690DBBBAC1A}"/>
              </a:ext>
            </a:extLst>
          </p:cNvPr>
          <p:cNvSpPr/>
          <p:nvPr/>
        </p:nvSpPr>
        <p:spPr>
          <a:xfrm>
            <a:off x="3810000" y="630513"/>
            <a:ext cx="27755849" cy="4324350"/>
          </a:xfrm>
          <a:prstGeom prst="rect">
            <a:avLst/>
          </a:prstGeom>
          <a:solidFill>
            <a:srgbClr val="F3D8D5"/>
          </a:solidFill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Shifting Weight Attitudes? A Look at Stigma and Implicit Bias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Sarah L. H.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Capen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-Becerra, Carolyn H.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DeCicco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Sophie K. Louis, Mora A. Reinka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311F15-36E1-4499-8AC8-DCB7C3CAC446}"/>
              </a:ext>
            </a:extLst>
          </p:cNvPr>
          <p:cNvSpPr/>
          <p:nvPr/>
        </p:nvSpPr>
        <p:spPr>
          <a:xfrm>
            <a:off x="235617" y="5185838"/>
            <a:ext cx="11459078" cy="13342794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ctr"/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Stigma is an “attribute that is deeply discrediting” and reduces the stigmatized person “from a whole and usual person to a tainted, discounted one” (Goffman, 1963).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social identity that is “devalued in a particular social context” (Crocker et al., 1998).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Weight &amp; Smoking Stigma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eople who have overweight or obesity are devalued or discriminated against due to their weight.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Overweight individuals report higher levels of discrimination in the workplace, health-care settings, and social situations (Miller &amp; Myers, 1998).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Smokers report experiences of self-stigma, especially after cancer diagnoses due to perceived personal responsibility (Warner et al., 2021).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Stigma and Controllability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stigma is perceived to be controllable, individuals face more prejudice and discrimination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(Crocker et al., 1998).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Individuals who smoke or who have overweight/obesity are often perceived to have control over their stigmatizing attribute.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 of the current study: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investigate students’ perceptions of controllability of, and biases against, individuals who smoke and individuals who have overweight/obesity in the workplace.</a:t>
            </a:r>
          </a:p>
        </p:txBody>
      </p:sp>
      <p:pic>
        <p:nvPicPr>
          <p:cNvPr id="1026" name="Picture 2" descr="678-uc-shield (196×250)">
            <a:extLst>
              <a:ext uri="{FF2B5EF4-FFF2-40B4-BE49-F238E27FC236}">
                <a16:creationId xmlns:a16="http://schemas.microsoft.com/office/drawing/2014/main" id="{35F0E304-3906-4C32-904B-CC6B7805F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528698"/>
            <a:ext cx="2176856" cy="27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676-uc-logo-color (700×126)">
            <a:extLst>
              <a:ext uri="{FF2B5EF4-FFF2-40B4-BE49-F238E27FC236}">
                <a16:creationId xmlns:a16="http://schemas.microsoft.com/office/drawing/2014/main" id="{5950407E-7056-4FBC-BBEC-2CF075468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7457" y="24023135"/>
            <a:ext cx="7807492" cy="140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ending a Helping Paw: The Bear2Bear Student Emergency Fund • Ursinus  College Magazine • Ursinus">
            <a:extLst>
              <a:ext uri="{FF2B5EF4-FFF2-40B4-BE49-F238E27FC236}">
                <a16:creationId xmlns:a16="http://schemas.microsoft.com/office/drawing/2014/main" id="{1B1AE11C-06B9-4D7A-B646-187530DAE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1203" y="1580065"/>
            <a:ext cx="3453747" cy="267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5F1621C-025E-41EA-B91B-65FBBB1FBCBF}"/>
              </a:ext>
            </a:extLst>
          </p:cNvPr>
          <p:cNvSpPr/>
          <p:nvPr/>
        </p:nvSpPr>
        <p:spPr>
          <a:xfrm>
            <a:off x="179471" y="18759609"/>
            <a:ext cx="11515224" cy="6668875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Sixty-nine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participants were randomly assigned to read one of two articles describing labor policies of hiring and/or firing individuals who smoked or presented as ‘overweight.’ The articles were identical, with only the target stigma manipulated.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Members of the study team read through all responses to generate thematic codes. R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esponses were then coded by members not involved in the thematic generation. Any disparities were resolved by the supervising researcher (M.R.).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Within both articles, themes of discrimination, controllability, health, article endorsement and article skepticism emerged.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BDCF28-4AA9-4975-8D18-91F0315B7B97}"/>
              </a:ext>
            </a:extLst>
          </p:cNvPr>
          <p:cNvSpPr/>
          <p:nvPr/>
        </p:nvSpPr>
        <p:spPr>
          <a:xfrm>
            <a:off x="12071683" y="5185838"/>
            <a:ext cx="13836317" cy="20242646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either directly described the practices mentioned in the article discriminatory, or implied they were unfair.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Controllability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Evident in participants responses to both articles was themes of un/controllability.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weight-bias respondents indicated that weight was personally controllable via diet and exercise, while ten mentioned genetics or issues of food access as a reason why weight may not be controllable.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smoking-bias respondents mentioned issues of personal choice and the ability to quit; eight mentioned themes of addiction, implying uncontrollability of smoking.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8125" indent="-60325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weight-bias respondents, health outcomes of overweight were primarily mentioned in the context of physically demanding occupations: fire fighters and police officers.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smoking-bias respondents, health outcomes mentioned were much more diverse, including issues of physical exertion, lung cancer, and broader comments of being “bad for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your health.”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Conflicted Endorsement/Skepticism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half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19) of weight-bias respondents both agreed and disagreed with different aspects of the article, whereas less than a third of smoking respondents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10) demonstrated the same conflict.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conflicted weight respondents, participants largely agreed weight should be considered in cases of physically demanding occupations, but no other times.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conflicted smoking respondents, many agreed with concerns of increased cost of insurance for smokers (an argument in the article) without viewing this as discrimination.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3F8328-A7F8-4641-9E20-8940155E2CD5}"/>
              </a:ext>
            </a:extLst>
          </p:cNvPr>
          <p:cNvSpPr/>
          <p:nvPr/>
        </p:nvSpPr>
        <p:spPr>
          <a:xfrm>
            <a:off x="26244884" y="5185839"/>
            <a:ext cx="9989872" cy="14455474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  <a:p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/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Stigma &amp; Controllability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Thematic content of un/controllability showed differences in participant beliefs regarding personal responsibility for weight vs. smoking stigma.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Limited responses regarding controllability could indicate that respondents do not as readily connect perceptions of personal responsibility to stigma beliefs.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1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vs. Implicit Bias</a:t>
            </a:r>
          </a:p>
          <a:p>
            <a:pPr marL="815975" lvl="2" indent="-287338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Article endorsement (versus skepticism) within the smoking group suggests a prevalence of explicit bias against a group that has not traditionally been considered highly stigmatized.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5975" lvl="1" indent="-358775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onflicted viewpoints seen more readily in the weight article group, potentially indicating more implicit bias.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in Weight Attitudes</a:t>
            </a:r>
          </a:p>
          <a:p>
            <a:pPr marL="815975" lvl="1" indent="-358775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suggest a possible change in perception of ‘overweight’ individuals – many responses mentioned genetics, limited access to healthier food options, or other health concerns that can cause weight gain; more readily decry weight-based discrimination.</a:t>
            </a:r>
          </a:p>
          <a:p>
            <a:pPr marL="815975" lvl="1" indent="-358775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However, over half stil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 agreed with portions of the article advocating unfair labor practices towards people with overweight.</a:t>
            </a:r>
          </a:p>
          <a:p>
            <a:pPr marL="177800" lvl="1" indent="-58738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</a:t>
            </a:r>
          </a:p>
          <a:p>
            <a:pPr marL="815975" lvl="1" indent="-290513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research should replicate results in other contexts such as personal relationships or healthcare settings.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4FA9CB-90EE-413C-83C8-5D8BFB7598A1}"/>
              </a:ext>
            </a:extLst>
          </p:cNvPr>
          <p:cNvSpPr/>
          <p:nvPr/>
        </p:nvSpPr>
        <p:spPr>
          <a:xfrm>
            <a:off x="26244884" y="19872289"/>
            <a:ext cx="9989872" cy="3767328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Crocker, J., Major, B., &amp; Steele, C. (1998). Social Stigma. In D. T. Gilbert, S. T. Fiske, &amp; G. </a:t>
            </a: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Lindzey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(Eds.),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handbook of social psychology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(504-553). McGraw-Hill.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Goffman, E. (1963)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Stigma: Notes on the management of spoiled identity.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Prentice-Hall Inc.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Miller, C. T., &amp; Myers, A. M. (1998). Compensating for Prejudice: How overweight people (and </a:t>
            </a:r>
          </a:p>
          <a:p>
            <a:pPr indent="-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others) control outcomes despite prejudice. In J. K. Swim &amp; C.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Stangor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(Eds.),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Prejudice: </a:t>
            </a:r>
          </a:p>
          <a:p>
            <a:pPr indent="-457200"/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The Target’s Perspective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(191-218). Elsevier Inc.</a:t>
            </a:r>
          </a:p>
          <a:p>
            <a:pPr indent="-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arner, E. T., Park, E. R.,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Luberto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 M., Rabin, J., Perez, G., &amp;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Ostroff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 M. (2021). </a:t>
            </a:r>
          </a:p>
          <a:p>
            <a:pPr indent="-457200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Internalized stigma among cancer patients enrolled in a smoking cessation trial: The role of </a:t>
            </a:r>
          </a:p>
          <a:p>
            <a:pPr indent="-457200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cancer type and associations of psychological distress.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Psycho-Oncology.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Advanced online </a:t>
            </a:r>
          </a:p>
          <a:p>
            <a:pPr indent="-457200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publication.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9EEE4C5-5E61-C840-8998-52AEE167B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79897"/>
              </p:ext>
            </p:extLst>
          </p:nvPr>
        </p:nvGraphicFramePr>
        <p:xfrm>
          <a:off x="12443790" y="6084957"/>
          <a:ext cx="13159408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2873">
                  <a:extLst>
                    <a:ext uri="{9D8B030D-6E8A-4147-A177-3AD203B41FA5}">
                      <a16:colId xmlns:a16="http://schemas.microsoft.com/office/drawing/2014/main" val="2032978923"/>
                    </a:ext>
                  </a:extLst>
                </a:gridCol>
                <a:gridCol w="2589737">
                  <a:extLst>
                    <a:ext uri="{9D8B030D-6E8A-4147-A177-3AD203B41FA5}">
                      <a16:colId xmlns:a16="http://schemas.microsoft.com/office/drawing/2014/main" val="2036997184"/>
                    </a:ext>
                  </a:extLst>
                </a:gridCol>
                <a:gridCol w="2365513">
                  <a:extLst>
                    <a:ext uri="{9D8B030D-6E8A-4147-A177-3AD203B41FA5}">
                      <a16:colId xmlns:a16="http://schemas.microsoft.com/office/drawing/2014/main" val="2247809169"/>
                    </a:ext>
                  </a:extLst>
                </a:gridCol>
                <a:gridCol w="1810671">
                  <a:extLst>
                    <a:ext uri="{9D8B030D-6E8A-4147-A177-3AD203B41FA5}">
                      <a16:colId xmlns:a16="http://schemas.microsoft.com/office/drawing/2014/main" val="1494173337"/>
                    </a:ext>
                  </a:extLst>
                </a:gridCol>
                <a:gridCol w="2255307">
                  <a:extLst>
                    <a:ext uri="{9D8B030D-6E8A-4147-A177-3AD203B41FA5}">
                      <a16:colId xmlns:a16="http://schemas.microsoft.com/office/drawing/2014/main" val="2118569630"/>
                    </a:ext>
                  </a:extLst>
                </a:gridCol>
                <a:gridCol w="2255307">
                  <a:extLst>
                    <a:ext uri="{9D8B030D-6E8A-4147-A177-3AD203B41FA5}">
                      <a16:colId xmlns:a16="http://schemas.microsoft.com/office/drawing/2014/main" val="2743981908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801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Discrimination</a:t>
                      </a:r>
                    </a:p>
                  </a:txBody>
                  <a:tcPr anchor="ctr">
                    <a:solidFill>
                      <a:srgbClr val="9801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Controllability</a:t>
                      </a:r>
                    </a:p>
                  </a:txBody>
                  <a:tcPr anchor="ctr">
                    <a:solidFill>
                      <a:srgbClr val="9801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</a:t>
                      </a:r>
                    </a:p>
                  </a:txBody>
                  <a:tcPr anchor="ctr">
                    <a:solidFill>
                      <a:srgbClr val="9801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Endorsement</a:t>
                      </a:r>
                    </a:p>
                  </a:txBody>
                  <a:tcPr anchor="ctr">
                    <a:solidFill>
                      <a:srgbClr val="9801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Skepticism</a:t>
                      </a:r>
                    </a:p>
                  </a:txBody>
                  <a:tcPr anchor="ctr">
                    <a:solidFill>
                      <a:srgbClr val="9801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7878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  <a:p>
                      <a:r>
                        <a:rPr lang="en-US" sz="2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35</a:t>
                      </a:r>
                      <a:endParaRPr lang="en-US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(60.0%)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(34.3%)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4137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(22.9%)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(65.7%)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(80.0%)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647066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Smoking</a:t>
                      </a:r>
                    </a:p>
                    <a:p>
                      <a:r>
                        <a:rPr lang="en-US" sz="2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34</a:t>
                      </a:r>
                      <a:endParaRPr lang="en-US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(26.5%)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(29.4%)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(58.8%)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(76.5%)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(38.2%)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1375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60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1014</Words>
  <Application>Microsoft Macintosh PowerPoint</Application>
  <PresentationFormat>Custom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Louis, Sophie</dc:creator>
  <cp:lastModifiedBy>DeCicco, Carolyn</cp:lastModifiedBy>
  <cp:revision>47</cp:revision>
  <dcterms:created xsi:type="dcterms:W3CDTF">2022-04-04T14:15:41Z</dcterms:created>
  <dcterms:modified xsi:type="dcterms:W3CDTF">2022-04-13T15:41:31Z</dcterms:modified>
</cp:coreProperties>
</file>