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68" r:id="rId2"/>
  </p:sldIdLst>
  <p:sldSz cx="49377600" cy="32918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pos="15576" userDrawn="1">
          <p15:clr>
            <a:srgbClr val="A4A3A4"/>
          </p15:clr>
        </p15:guide>
        <p15:guide id="3" pos="6024" userDrawn="1">
          <p15:clr>
            <a:srgbClr val="A4A3A4"/>
          </p15:clr>
        </p15:guide>
        <p15:guide id="4" pos="264" userDrawn="1">
          <p15:clr>
            <a:srgbClr val="A4A3A4"/>
          </p15:clr>
        </p15:guide>
        <p15:guide id="5" pos="744" userDrawn="1">
          <p15:clr>
            <a:srgbClr val="A4A3A4"/>
          </p15:clr>
        </p15:guide>
        <p15:guide id="6" orient="horz" pos="1036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4472C4"/>
    <a:srgbClr val="ED3235"/>
    <a:srgbClr val="D50000"/>
    <a:srgbClr val="B71C1C"/>
    <a:srgbClr val="263238"/>
    <a:srgbClr val="FFD54F"/>
    <a:srgbClr val="311B92"/>
    <a:srgbClr val="8B1616"/>
    <a:srgbClr val="8C161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35E6BB4-7B48-F282-EBB2-B5BF3F47F2AA}" v="11" dt="2022-04-16T15:17:49.531"/>
    <p1510:client id="{28CF2CA9-E42B-3F48-8A0A-88FB1F00BFED}" v="1224" dt="2022-04-07T17:10:15.797"/>
    <p1510:client id="{4353245C-4EDE-8592-AC96-18B0C3202103}" v="882" dt="2022-04-16T18:30:13.175"/>
    <p1510:client id="{73A6A83B-ACFF-183F-9418-B0B24C283322}" v="566" dt="2022-04-17T23:13:19.515"/>
    <p1510:client id="{878C8637-9C0B-7628-098D-4DD089313340}" v="34" dt="2022-04-18T00:02:21.428"/>
    <p1510:client id="{B4AAC428-C117-03C7-AFBA-14A63C7E81BC}" v="343" dt="2022-04-13T03:46:11.825"/>
    <p1510:client id="{C9CEAE8A-9420-F07E-80BF-C2920A689456}" v="623" dt="2022-04-18T13:04:36.587"/>
    <p1510:client id="{E638025C-18F3-E38B-A680-539A6FAFE987}" v="1344" dt="2022-04-17T23:54:01.358"/>
    <p1510:client id="{EA5C7D62-4987-AF62-C592-69012BDD0B6C}" v="95" dt="2022-04-17T22:26:15.052"/>
    <p1510:client id="{F22E8D91-BC76-884E-36C8-26B76F61B966}" v="22" dt="2022-04-16T15:15:44.799"/>
    <p1510:client id="{F4A4319B-19F1-BA58-5C34-4FDD08380AC7}" v="858" dt="2022-04-16T17:35:32.58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854" autoAdjust="0"/>
    <p:restoredTop sz="95232" autoAdjust="0"/>
  </p:normalViewPr>
  <p:slideViewPr>
    <p:cSldViewPr snapToGrid="0" showGuides="1">
      <p:cViewPr varScale="1">
        <p:scale>
          <a:sx n="26" d="100"/>
          <a:sy n="26" d="100"/>
        </p:scale>
        <p:origin x="1512" y="320"/>
      </p:cViewPr>
      <p:guideLst>
        <p:guide pos="15576"/>
        <p:guide pos="6024"/>
        <p:guide pos="264"/>
        <p:guide pos="744"/>
        <p:guide orient="horz" pos="10368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09" d="100"/>
          <a:sy n="109" d="100"/>
        </p:scale>
        <p:origin x="2552" y="18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1CB04D-1C75-43E0-9B64-B7DDAA42BB2C}" type="datetimeFigureOut">
              <a:rPr lang="en-US" smtClean="0"/>
              <a:t>4/18/2022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14425" y="1143000"/>
            <a:ext cx="462915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26C2670-3342-473C-969D-FDFF399F20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17496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Notes: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In </a:t>
            </a:r>
            <a:r>
              <a:rPr lang="en-US" dirty="0" err="1"/>
              <a:t>Powerpoint</a:t>
            </a:r>
            <a:r>
              <a:rPr lang="en-US" dirty="0"/>
              <a:t>, click View &gt; Guides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Keep text within gutter guides.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Author list: Don’t split names onto two lines (e.g., “Jimmy [break] Smith”). If that happens, use a new line, unless you need the space. </a:t>
            </a:r>
            <a:r>
              <a:rPr lang="en-US" b="1" dirty="0"/>
              <a:t>Bold the first names of anybody who’s presenting</a:t>
            </a:r>
            <a:r>
              <a:rPr lang="en-US" dirty="0"/>
              <a:t> in person.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Intro/methods/result: </a:t>
            </a:r>
            <a:r>
              <a:rPr lang="en-US" b="1" dirty="0"/>
              <a:t>Do not drop below font size 28</a:t>
            </a:r>
            <a:r>
              <a:rPr lang="en-US" dirty="0"/>
              <a:t>, but if you have extra space, jack up the font size until the space is full.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Do not use color in the sidebars except in graphs/figures. It’ll pull attention from the center and slow interpretation for passersby.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26C2670-3342-473C-969D-FDFF399F205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65167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703320" y="5387342"/>
            <a:ext cx="41970960" cy="11460480"/>
          </a:xfrm>
        </p:spPr>
        <p:txBody>
          <a:bodyPr anchor="b"/>
          <a:lstStyle>
            <a:lvl1pPr algn="ctr">
              <a:defRPr sz="28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172200" y="17289782"/>
            <a:ext cx="37033200" cy="7947658"/>
          </a:xfrm>
        </p:spPr>
        <p:txBody>
          <a:bodyPr/>
          <a:lstStyle>
            <a:lvl1pPr marL="0" indent="0" algn="ctr">
              <a:buNone/>
              <a:defRPr sz="11520"/>
            </a:lvl1pPr>
            <a:lvl2pPr marL="2194560" indent="0" algn="ctr">
              <a:buNone/>
              <a:defRPr sz="9600"/>
            </a:lvl2pPr>
            <a:lvl3pPr marL="4389120" indent="0" algn="ctr">
              <a:buNone/>
              <a:defRPr sz="8640"/>
            </a:lvl3pPr>
            <a:lvl4pPr marL="6583680" indent="0" algn="ctr">
              <a:buNone/>
              <a:defRPr sz="7680"/>
            </a:lvl4pPr>
            <a:lvl5pPr marL="8778240" indent="0" algn="ctr">
              <a:buNone/>
              <a:defRPr sz="7680"/>
            </a:lvl5pPr>
            <a:lvl6pPr marL="10972800" indent="0" algn="ctr">
              <a:buNone/>
              <a:defRPr sz="7680"/>
            </a:lvl6pPr>
            <a:lvl7pPr marL="13167360" indent="0" algn="ctr">
              <a:buNone/>
              <a:defRPr sz="7680"/>
            </a:lvl7pPr>
            <a:lvl8pPr marL="15361920" indent="0" algn="ctr">
              <a:buNone/>
              <a:defRPr sz="7680"/>
            </a:lvl8pPr>
            <a:lvl9pPr marL="17556480" indent="0" algn="ctr">
              <a:buNone/>
              <a:defRPr sz="768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35061-2F74-46D4-9F8F-C77EF304855D}" type="datetimeFigureOut">
              <a:rPr lang="en-US" smtClean="0"/>
              <a:t>4/18/2022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C52CE-B062-47D6-A8CB-AF6B214D1A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17559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35061-2F74-46D4-9F8F-C77EF304855D}" type="datetimeFigureOut">
              <a:rPr lang="en-US" smtClean="0"/>
              <a:t>4/18/2022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C52CE-B062-47D6-A8CB-AF6B214D1A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36949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5335848" y="1752600"/>
            <a:ext cx="10647045" cy="2789682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94713" y="1752600"/>
            <a:ext cx="31323915" cy="27896822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35061-2F74-46D4-9F8F-C77EF304855D}" type="datetimeFigureOut">
              <a:rPr lang="en-US" smtClean="0"/>
              <a:t>4/18/2022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C52CE-B062-47D6-A8CB-AF6B214D1A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25495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35061-2F74-46D4-9F8F-C77EF304855D}" type="datetimeFigureOut">
              <a:rPr lang="en-US" smtClean="0"/>
              <a:t>4/18/2022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C52CE-B062-47D6-A8CB-AF6B214D1A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1104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68995" y="8206749"/>
            <a:ext cx="42588180" cy="13693138"/>
          </a:xfrm>
        </p:spPr>
        <p:txBody>
          <a:bodyPr anchor="b"/>
          <a:lstStyle>
            <a:lvl1pPr>
              <a:defRPr sz="28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68995" y="22029429"/>
            <a:ext cx="42588180" cy="7200898"/>
          </a:xfrm>
        </p:spPr>
        <p:txBody>
          <a:bodyPr/>
          <a:lstStyle>
            <a:lvl1pPr marL="0" indent="0">
              <a:buNone/>
              <a:defRPr sz="11520">
                <a:solidFill>
                  <a:schemeClr val="tx1"/>
                </a:solidFill>
              </a:defRPr>
            </a:lvl1pPr>
            <a:lvl2pPr marL="2194560" indent="0">
              <a:buNone/>
              <a:defRPr sz="9600">
                <a:solidFill>
                  <a:schemeClr val="tx1">
                    <a:tint val="75000"/>
                  </a:schemeClr>
                </a:solidFill>
              </a:defRPr>
            </a:lvl2pPr>
            <a:lvl3pPr marL="4389120" indent="0">
              <a:buNone/>
              <a:defRPr sz="8640">
                <a:solidFill>
                  <a:schemeClr val="tx1">
                    <a:tint val="75000"/>
                  </a:schemeClr>
                </a:solidFill>
              </a:defRPr>
            </a:lvl3pPr>
            <a:lvl4pPr marL="658368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4pPr>
            <a:lvl5pPr marL="877824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5pPr>
            <a:lvl6pPr marL="1097280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6pPr>
            <a:lvl7pPr marL="1316736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7pPr>
            <a:lvl8pPr marL="1536192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8pPr>
            <a:lvl9pPr marL="1755648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35061-2F74-46D4-9F8F-C77EF304855D}" type="datetimeFigureOut">
              <a:rPr lang="en-US" smtClean="0"/>
              <a:t>4/18/2022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C52CE-B062-47D6-A8CB-AF6B214D1A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53050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394710" y="8763000"/>
            <a:ext cx="20985480" cy="2088642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4997410" y="8763000"/>
            <a:ext cx="20985480" cy="2088642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35061-2F74-46D4-9F8F-C77EF304855D}" type="datetimeFigureOut">
              <a:rPr lang="en-US" smtClean="0"/>
              <a:t>4/18/2022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C52CE-B062-47D6-A8CB-AF6B214D1A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21519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01141" y="1752607"/>
            <a:ext cx="42588180" cy="6362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01147" y="8069582"/>
            <a:ext cx="20889036" cy="3954778"/>
          </a:xfrm>
        </p:spPr>
        <p:txBody>
          <a:bodyPr anchor="b"/>
          <a:lstStyle>
            <a:lvl1pPr marL="0" indent="0">
              <a:buNone/>
              <a:defRPr sz="11520" b="1"/>
            </a:lvl1pPr>
            <a:lvl2pPr marL="2194560" indent="0">
              <a:buNone/>
              <a:defRPr sz="9600" b="1"/>
            </a:lvl2pPr>
            <a:lvl3pPr marL="4389120" indent="0">
              <a:buNone/>
              <a:defRPr sz="8640" b="1"/>
            </a:lvl3pPr>
            <a:lvl4pPr marL="6583680" indent="0">
              <a:buNone/>
              <a:defRPr sz="7680" b="1"/>
            </a:lvl4pPr>
            <a:lvl5pPr marL="8778240" indent="0">
              <a:buNone/>
              <a:defRPr sz="7680" b="1"/>
            </a:lvl5pPr>
            <a:lvl6pPr marL="10972800" indent="0">
              <a:buNone/>
              <a:defRPr sz="7680" b="1"/>
            </a:lvl6pPr>
            <a:lvl7pPr marL="13167360" indent="0">
              <a:buNone/>
              <a:defRPr sz="7680" b="1"/>
            </a:lvl7pPr>
            <a:lvl8pPr marL="15361920" indent="0">
              <a:buNone/>
              <a:defRPr sz="7680" b="1"/>
            </a:lvl8pPr>
            <a:lvl9pPr marL="17556480" indent="0">
              <a:buNone/>
              <a:defRPr sz="768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01147" y="12024360"/>
            <a:ext cx="20889036" cy="1768602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4997413" y="8069582"/>
            <a:ext cx="20991911" cy="3954778"/>
          </a:xfrm>
        </p:spPr>
        <p:txBody>
          <a:bodyPr anchor="b"/>
          <a:lstStyle>
            <a:lvl1pPr marL="0" indent="0">
              <a:buNone/>
              <a:defRPr sz="11520" b="1"/>
            </a:lvl1pPr>
            <a:lvl2pPr marL="2194560" indent="0">
              <a:buNone/>
              <a:defRPr sz="9600" b="1"/>
            </a:lvl2pPr>
            <a:lvl3pPr marL="4389120" indent="0">
              <a:buNone/>
              <a:defRPr sz="8640" b="1"/>
            </a:lvl3pPr>
            <a:lvl4pPr marL="6583680" indent="0">
              <a:buNone/>
              <a:defRPr sz="7680" b="1"/>
            </a:lvl4pPr>
            <a:lvl5pPr marL="8778240" indent="0">
              <a:buNone/>
              <a:defRPr sz="7680" b="1"/>
            </a:lvl5pPr>
            <a:lvl6pPr marL="10972800" indent="0">
              <a:buNone/>
              <a:defRPr sz="7680" b="1"/>
            </a:lvl6pPr>
            <a:lvl7pPr marL="13167360" indent="0">
              <a:buNone/>
              <a:defRPr sz="7680" b="1"/>
            </a:lvl7pPr>
            <a:lvl8pPr marL="15361920" indent="0">
              <a:buNone/>
              <a:defRPr sz="7680" b="1"/>
            </a:lvl8pPr>
            <a:lvl9pPr marL="17556480" indent="0">
              <a:buNone/>
              <a:defRPr sz="768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4997413" y="12024360"/>
            <a:ext cx="20991911" cy="1768602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35061-2F74-46D4-9F8F-C77EF304855D}" type="datetimeFigureOut">
              <a:rPr lang="en-US" smtClean="0"/>
              <a:t>4/18/2022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C52CE-B062-47D6-A8CB-AF6B214D1A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83873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35061-2F74-46D4-9F8F-C77EF304855D}" type="datetimeFigureOut">
              <a:rPr lang="en-US" smtClean="0"/>
              <a:t>4/18/2022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C52CE-B062-47D6-A8CB-AF6B214D1A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05061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35061-2F74-46D4-9F8F-C77EF304855D}" type="datetimeFigureOut">
              <a:rPr lang="en-US" smtClean="0"/>
              <a:t>4/18/2022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C52CE-B062-47D6-A8CB-AF6B214D1A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56585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01142" y="2194560"/>
            <a:ext cx="15925561" cy="7680960"/>
          </a:xfrm>
        </p:spPr>
        <p:txBody>
          <a:bodyPr anchor="b"/>
          <a:lstStyle>
            <a:lvl1pPr>
              <a:defRPr sz="1536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991911" y="4739647"/>
            <a:ext cx="24997410" cy="23393400"/>
          </a:xfrm>
        </p:spPr>
        <p:txBody>
          <a:bodyPr/>
          <a:lstStyle>
            <a:lvl1pPr>
              <a:defRPr sz="15360"/>
            </a:lvl1pPr>
            <a:lvl2pPr>
              <a:defRPr sz="13440"/>
            </a:lvl2pPr>
            <a:lvl3pPr>
              <a:defRPr sz="11520"/>
            </a:lvl3pPr>
            <a:lvl4pPr>
              <a:defRPr sz="9600"/>
            </a:lvl4pPr>
            <a:lvl5pPr>
              <a:defRPr sz="9600"/>
            </a:lvl5pPr>
            <a:lvl6pPr>
              <a:defRPr sz="9600"/>
            </a:lvl6pPr>
            <a:lvl7pPr>
              <a:defRPr sz="9600"/>
            </a:lvl7pPr>
            <a:lvl8pPr>
              <a:defRPr sz="9600"/>
            </a:lvl8pPr>
            <a:lvl9pPr>
              <a:defRPr sz="9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01142" y="9875520"/>
            <a:ext cx="15925561" cy="18295622"/>
          </a:xfrm>
        </p:spPr>
        <p:txBody>
          <a:bodyPr/>
          <a:lstStyle>
            <a:lvl1pPr marL="0" indent="0">
              <a:buNone/>
              <a:defRPr sz="7680"/>
            </a:lvl1pPr>
            <a:lvl2pPr marL="2194560" indent="0">
              <a:buNone/>
              <a:defRPr sz="6720"/>
            </a:lvl2pPr>
            <a:lvl3pPr marL="4389120" indent="0">
              <a:buNone/>
              <a:defRPr sz="5760"/>
            </a:lvl3pPr>
            <a:lvl4pPr marL="6583680" indent="0">
              <a:buNone/>
              <a:defRPr sz="4800"/>
            </a:lvl4pPr>
            <a:lvl5pPr marL="8778240" indent="0">
              <a:buNone/>
              <a:defRPr sz="4800"/>
            </a:lvl5pPr>
            <a:lvl6pPr marL="10972800" indent="0">
              <a:buNone/>
              <a:defRPr sz="4800"/>
            </a:lvl6pPr>
            <a:lvl7pPr marL="13167360" indent="0">
              <a:buNone/>
              <a:defRPr sz="4800"/>
            </a:lvl7pPr>
            <a:lvl8pPr marL="15361920" indent="0">
              <a:buNone/>
              <a:defRPr sz="4800"/>
            </a:lvl8pPr>
            <a:lvl9pPr marL="17556480" indent="0">
              <a:buNone/>
              <a:defRPr sz="48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35061-2F74-46D4-9F8F-C77EF304855D}" type="datetimeFigureOut">
              <a:rPr lang="en-US" smtClean="0"/>
              <a:t>4/18/2022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C52CE-B062-47D6-A8CB-AF6B214D1A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63945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01142" y="2194560"/>
            <a:ext cx="15925561" cy="7680960"/>
          </a:xfrm>
        </p:spPr>
        <p:txBody>
          <a:bodyPr anchor="b"/>
          <a:lstStyle>
            <a:lvl1pPr>
              <a:defRPr sz="1536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0991911" y="4739647"/>
            <a:ext cx="24997410" cy="23393400"/>
          </a:xfrm>
        </p:spPr>
        <p:txBody>
          <a:bodyPr anchor="t"/>
          <a:lstStyle>
            <a:lvl1pPr marL="0" indent="0">
              <a:buNone/>
              <a:defRPr sz="15360"/>
            </a:lvl1pPr>
            <a:lvl2pPr marL="2194560" indent="0">
              <a:buNone/>
              <a:defRPr sz="13440"/>
            </a:lvl2pPr>
            <a:lvl3pPr marL="4389120" indent="0">
              <a:buNone/>
              <a:defRPr sz="11520"/>
            </a:lvl3pPr>
            <a:lvl4pPr marL="6583680" indent="0">
              <a:buNone/>
              <a:defRPr sz="9600"/>
            </a:lvl4pPr>
            <a:lvl5pPr marL="8778240" indent="0">
              <a:buNone/>
              <a:defRPr sz="9600"/>
            </a:lvl5pPr>
            <a:lvl6pPr marL="10972800" indent="0">
              <a:buNone/>
              <a:defRPr sz="9600"/>
            </a:lvl6pPr>
            <a:lvl7pPr marL="13167360" indent="0">
              <a:buNone/>
              <a:defRPr sz="9600"/>
            </a:lvl7pPr>
            <a:lvl8pPr marL="15361920" indent="0">
              <a:buNone/>
              <a:defRPr sz="9600"/>
            </a:lvl8pPr>
            <a:lvl9pPr marL="17556480" indent="0">
              <a:buNone/>
              <a:defRPr sz="9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01142" y="9875520"/>
            <a:ext cx="15925561" cy="18295622"/>
          </a:xfrm>
        </p:spPr>
        <p:txBody>
          <a:bodyPr/>
          <a:lstStyle>
            <a:lvl1pPr marL="0" indent="0">
              <a:buNone/>
              <a:defRPr sz="7680"/>
            </a:lvl1pPr>
            <a:lvl2pPr marL="2194560" indent="0">
              <a:buNone/>
              <a:defRPr sz="6720"/>
            </a:lvl2pPr>
            <a:lvl3pPr marL="4389120" indent="0">
              <a:buNone/>
              <a:defRPr sz="5760"/>
            </a:lvl3pPr>
            <a:lvl4pPr marL="6583680" indent="0">
              <a:buNone/>
              <a:defRPr sz="4800"/>
            </a:lvl4pPr>
            <a:lvl5pPr marL="8778240" indent="0">
              <a:buNone/>
              <a:defRPr sz="4800"/>
            </a:lvl5pPr>
            <a:lvl6pPr marL="10972800" indent="0">
              <a:buNone/>
              <a:defRPr sz="4800"/>
            </a:lvl6pPr>
            <a:lvl7pPr marL="13167360" indent="0">
              <a:buNone/>
              <a:defRPr sz="4800"/>
            </a:lvl7pPr>
            <a:lvl8pPr marL="15361920" indent="0">
              <a:buNone/>
              <a:defRPr sz="4800"/>
            </a:lvl8pPr>
            <a:lvl9pPr marL="17556480" indent="0">
              <a:buNone/>
              <a:defRPr sz="48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35061-2F74-46D4-9F8F-C77EF304855D}" type="datetimeFigureOut">
              <a:rPr lang="en-US" smtClean="0"/>
              <a:t>4/18/2022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C52CE-B062-47D6-A8CB-AF6B214D1A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00141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394710" y="1752607"/>
            <a:ext cx="42588180" cy="6362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94710" y="8763000"/>
            <a:ext cx="42588180" cy="208864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394710" y="30510487"/>
            <a:ext cx="1110996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57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135061-2F74-46D4-9F8F-C77EF304855D}" type="datetimeFigureOut">
              <a:rPr lang="en-US" smtClean="0"/>
              <a:t>4/18/2022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356330" y="30510487"/>
            <a:ext cx="1666494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57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4872930" y="30510487"/>
            <a:ext cx="1110996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57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FC52CE-B062-47D6-A8CB-AF6B214D1A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32060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4389120" rtl="0" eaLnBrk="1" latinLnBrk="0" hangingPunct="1">
        <a:lnSpc>
          <a:spcPct val="90000"/>
        </a:lnSpc>
        <a:spcBef>
          <a:spcPct val="0"/>
        </a:spcBef>
        <a:buNone/>
        <a:defRPr sz="2112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097280" indent="-1097280" algn="l" defTabSz="4389120" rtl="0" eaLnBrk="1" latinLnBrk="0" hangingPunct="1">
        <a:lnSpc>
          <a:spcPct val="90000"/>
        </a:lnSpc>
        <a:spcBef>
          <a:spcPts val="4800"/>
        </a:spcBef>
        <a:buFont typeface="Arial" panose="020B0604020202020204" pitchFamily="34" charset="0"/>
        <a:buChar char="•"/>
        <a:defRPr sz="13440" kern="1200">
          <a:solidFill>
            <a:schemeClr val="tx1"/>
          </a:solidFill>
          <a:latin typeface="+mn-lt"/>
          <a:ea typeface="+mn-ea"/>
          <a:cs typeface="+mn-cs"/>
        </a:defRPr>
      </a:lvl1pPr>
      <a:lvl2pPr marL="329184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11520" kern="1200">
          <a:solidFill>
            <a:schemeClr val="tx1"/>
          </a:solidFill>
          <a:latin typeface="+mn-lt"/>
          <a:ea typeface="+mn-ea"/>
          <a:cs typeface="+mn-cs"/>
        </a:defRPr>
      </a:lvl2pPr>
      <a:lvl3pPr marL="548640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3pPr>
      <a:lvl4pPr marL="768096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4pPr>
      <a:lvl5pPr marL="987552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5pPr>
      <a:lvl6pPr marL="1207008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6pPr>
      <a:lvl7pPr marL="1426464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7pPr>
      <a:lvl8pPr marL="1645920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8pPr>
      <a:lvl9pPr marL="1865376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1pPr>
      <a:lvl2pPr marL="219456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2pPr>
      <a:lvl3pPr marL="438912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3pPr>
      <a:lvl4pPr marL="658368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4pPr>
      <a:lvl5pPr marL="877824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6pPr>
      <a:lvl7pPr marL="1316736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7pPr>
      <a:lvl8pPr marL="1536192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8pPr>
      <a:lvl9pPr marL="1755648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A237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2748E481-6EAC-4ABC-8E19-227298D7E8AB}"/>
              </a:ext>
            </a:extLst>
          </p:cNvPr>
          <p:cNvSpPr/>
          <p:nvPr/>
        </p:nvSpPr>
        <p:spPr>
          <a:xfrm>
            <a:off x="9527339" y="75165"/>
            <a:ext cx="29958615" cy="32750307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495300" dist="228600" dir="2700000" sx="106000" sy="106000" algn="ctr">
              <a:srgbClr val="000000">
                <a:alpha val="4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0" dirty="0">
              <a:latin typeface="Arial Black" panose="020B0A04020102020204" pitchFamily="34" charset="0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678733BE-059C-47B7-9415-5ADF2F3024F1}"/>
              </a:ext>
            </a:extLst>
          </p:cNvPr>
          <p:cNvSpPr/>
          <p:nvPr/>
        </p:nvSpPr>
        <p:spPr>
          <a:xfrm>
            <a:off x="39419988" y="-102553"/>
            <a:ext cx="10250779" cy="3294002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i="1" dirty="0">
                <a:latin typeface="Lato" panose="020F0502020204030203" pitchFamily="34" charset="0"/>
                <a:cs typeface="Lato" panose="020F0502020204030203" pitchFamily="34" charset="0"/>
              </a:rPr>
              <a:t>Non-Cognitive Predictors of Student Success:</a:t>
            </a:r>
            <a:br>
              <a:rPr lang="en-US" i="1" dirty="0">
                <a:latin typeface="Lato" panose="020F0502020204030203" pitchFamily="34" charset="0"/>
                <a:cs typeface="Lato" panose="020F0502020204030203" pitchFamily="34" charset="0"/>
              </a:rPr>
            </a:br>
            <a:r>
              <a:rPr lang="en-US" i="1" dirty="0">
                <a:latin typeface="Lato" panose="020F0502020204030203" pitchFamily="34" charset="0"/>
                <a:cs typeface="Lato" panose="020F0502020204030203" pitchFamily="34" charset="0"/>
              </a:rPr>
              <a:t>A Predictive Validity Comparison Between Domestic and International Students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B0C5B857-0E51-4898-BAEF-B471D5E63813}"/>
              </a:ext>
            </a:extLst>
          </p:cNvPr>
          <p:cNvSpPr/>
          <p:nvPr/>
        </p:nvSpPr>
        <p:spPr>
          <a:xfrm>
            <a:off x="0" y="0"/>
            <a:ext cx="10058400" cy="32918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i="1" dirty="0">
                <a:latin typeface="Lato" panose="020F0502020204030203" pitchFamily="34" charset="0"/>
                <a:cs typeface="Lato" panose="020F0502020204030203" pitchFamily="34" charset="0"/>
              </a:rPr>
              <a:t>Non-Cognitive Predictors of Student Success:</a:t>
            </a:r>
            <a:br>
              <a:rPr lang="en-US" i="1" dirty="0">
                <a:latin typeface="Lato" panose="020F0502020204030203" pitchFamily="34" charset="0"/>
                <a:cs typeface="Lato" panose="020F0502020204030203" pitchFamily="34" charset="0"/>
              </a:rPr>
            </a:br>
            <a:r>
              <a:rPr lang="en-US" i="1" dirty="0">
                <a:latin typeface="Lato" panose="020F0502020204030203" pitchFamily="34" charset="0"/>
                <a:cs typeface="Lato" panose="020F0502020204030203" pitchFamily="34" charset="0"/>
              </a:rPr>
              <a:t>A Predictive Validity Comparison Between Domestic and International Students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B244B05-C5D7-4580-8933-5B2F47EB56B0}"/>
              </a:ext>
            </a:extLst>
          </p:cNvPr>
          <p:cNvSpPr txBox="1"/>
          <p:nvPr/>
        </p:nvSpPr>
        <p:spPr>
          <a:xfrm>
            <a:off x="464080" y="1283909"/>
            <a:ext cx="914884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dirty="0">
                <a:solidFill>
                  <a:schemeClr val="accent1">
                    <a:lumMod val="50000"/>
                  </a:schemeClr>
                </a:solidFill>
                <a:latin typeface="Lato" panose="020F0502020204030203" pitchFamily="34" charset="0"/>
                <a:cs typeface="Lato" panose="020F0502020204030203" pitchFamily="34" charset="0"/>
              </a:rPr>
              <a:t>INTRODUCTION 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64F9E57F-C64F-4827-8C49-BB9DBDC073C7}"/>
              </a:ext>
            </a:extLst>
          </p:cNvPr>
          <p:cNvSpPr txBox="1"/>
          <p:nvPr/>
        </p:nvSpPr>
        <p:spPr>
          <a:xfrm>
            <a:off x="39533919" y="139373"/>
            <a:ext cx="751732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5400" b="1" dirty="0">
                <a:solidFill>
                  <a:srgbClr val="D50000"/>
                </a:solidFill>
                <a:latin typeface="Lato" panose="020F0502020204030203"/>
                <a:cs typeface="Lato" panose="020F0502020204030203" pitchFamily="34" charset="0"/>
              </a:rPr>
              <a:t>METHOD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CAC4B58-8623-4DBE-951A-DDF821787031}"/>
              </a:ext>
            </a:extLst>
          </p:cNvPr>
          <p:cNvSpPr txBox="1"/>
          <p:nvPr/>
        </p:nvSpPr>
        <p:spPr>
          <a:xfrm>
            <a:off x="39915125" y="10208250"/>
            <a:ext cx="9427704" cy="92333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5400" b="1" dirty="0">
                <a:solidFill>
                  <a:schemeClr val="accent6">
                    <a:lumMod val="50000"/>
                  </a:schemeClr>
                </a:solidFill>
                <a:latin typeface="Lato" panose="020F0502020204030203"/>
                <a:ea typeface="Lato"/>
                <a:cs typeface="Lato"/>
              </a:rPr>
              <a:t>DISCUSSION</a:t>
            </a:r>
          </a:p>
        </p:txBody>
      </p:sp>
      <p:cxnSp>
        <p:nvCxnSpPr>
          <p:cNvPr id="21" name="Straight Connector 20"/>
          <p:cNvCxnSpPr/>
          <p:nvPr/>
        </p:nvCxnSpPr>
        <p:spPr>
          <a:xfrm flipH="1">
            <a:off x="39411028" y="-53750"/>
            <a:ext cx="9415" cy="32972150"/>
          </a:xfrm>
          <a:prstGeom prst="line">
            <a:avLst/>
          </a:prstGeom>
          <a:ln w="2286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9558806" y="115705"/>
            <a:ext cx="29333797" cy="378565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sz="8000" dirty="0"/>
              <a:t>Developmental, Personality, and Family Influences on Risk-Taking during Young Adulthood</a:t>
            </a:r>
            <a:endParaRPr lang="en-US" sz="8000" dirty="0">
              <a:cs typeface="Calibri"/>
            </a:endParaRPr>
          </a:p>
          <a:p>
            <a:pPr algn="ctr"/>
            <a:r>
              <a:rPr lang="en-US" sz="8000" dirty="0"/>
              <a:t>Jessica S. Leach</a:t>
            </a:r>
            <a:endParaRPr lang="en-US" sz="8000" dirty="0">
              <a:cs typeface="Calibri"/>
            </a:endParaRPr>
          </a:p>
        </p:txBody>
      </p:sp>
      <p:cxnSp>
        <p:nvCxnSpPr>
          <p:cNvPr id="37" name="Straight Connector 36"/>
          <p:cNvCxnSpPr/>
          <p:nvPr/>
        </p:nvCxnSpPr>
        <p:spPr>
          <a:xfrm>
            <a:off x="49488259" y="-53750"/>
            <a:ext cx="126996" cy="32972150"/>
          </a:xfrm>
          <a:prstGeom prst="line">
            <a:avLst/>
          </a:prstGeom>
          <a:ln w="2286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 flipH="1">
            <a:off x="45032" y="-53750"/>
            <a:ext cx="9415" cy="32972150"/>
          </a:xfrm>
          <a:prstGeom prst="line">
            <a:avLst/>
          </a:prstGeom>
          <a:ln w="2286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30" name="TextBox 529"/>
          <p:cNvSpPr txBox="1"/>
          <p:nvPr/>
        </p:nvSpPr>
        <p:spPr>
          <a:xfrm>
            <a:off x="454537" y="19097933"/>
            <a:ext cx="854359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dirty="0">
                <a:solidFill>
                  <a:schemeClr val="accent1">
                    <a:lumMod val="50000"/>
                  </a:schemeClr>
                </a:solidFill>
                <a:latin typeface="Lato" panose="020F0502020204030203"/>
              </a:rPr>
              <a:t>CURRENT STUDY</a:t>
            </a:r>
          </a:p>
        </p:txBody>
      </p:sp>
      <p:sp>
        <p:nvSpPr>
          <p:cNvPr id="535" name="TextBox 534"/>
          <p:cNvSpPr txBox="1"/>
          <p:nvPr/>
        </p:nvSpPr>
        <p:spPr>
          <a:xfrm>
            <a:off x="512033" y="2202741"/>
            <a:ext cx="9032465" cy="1529649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571500" indent="-57150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sz="4400" b="1" dirty="0">
                <a:solidFill>
                  <a:schemeClr val="accent1">
                    <a:lumMod val="50000"/>
                  </a:schemeClr>
                </a:solidFill>
                <a:latin typeface="Lato" panose="020F0502020204030203"/>
              </a:rPr>
              <a:t>Emerging Adulthood </a:t>
            </a:r>
            <a:r>
              <a:rPr lang="en-US" sz="4400" dirty="0">
                <a:solidFill>
                  <a:schemeClr val="accent1">
                    <a:lumMod val="50000"/>
                  </a:schemeClr>
                </a:solidFill>
                <a:latin typeface="Lato" panose="020F0502020204030203"/>
              </a:rPr>
              <a:t>is a developmental period when </a:t>
            </a:r>
            <a:r>
              <a:rPr lang="en-US" sz="4400" b="1" dirty="0">
                <a:solidFill>
                  <a:schemeClr val="accent1">
                    <a:lumMod val="50000"/>
                  </a:schemeClr>
                </a:solidFill>
                <a:latin typeface="Lato" panose="020F0502020204030203"/>
              </a:rPr>
              <a:t>risk taking behavior </a:t>
            </a:r>
            <a:r>
              <a:rPr lang="en-US" sz="4400" dirty="0">
                <a:solidFill>
                  <a:schemeClr val="accent1">
                    <a:lumMod val="50000"/>
                  </a:schemeClr>
                </a:solidFill>
                <a:latin typeface="Lato" panose="020F0502020204030203"/>
              </a:rPr>
              <a:t>is high (Age: 18-25)</a:t>
            </a:r>
            <a:endParaRPr lang="en-US" sz="4400" dirty="0">
              <a:solidFill>
                <a:schemeClr val="accent1">
                  <a:lumMod val="50000"/>
                </a:schemeClr>
              </a:solidFill>
              <a:latin typeface="Lato" panose="020F0502020204030203"/>
              <a:ea typeface="Lato"/>
              <a:cs typeface="Lato"/>
            </a:endParaRPr>
          </a:p>
          <a:p>
            <a:pPr marL="571500" indent="-57150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sz="4400" dirty="0">
                <a:solidFill>
                  <a:schemeClr val="accent1">
                    <a:lumMod val="50000"/>
                  </a:schemeClr>
                </a:solidFill>
                <a:latin typeface="Lato" panose="020F0502020204030203"/>
              </a:rPr>
              <a:t>Emerging adults are more influential when the overall health of their family is inadequate </a:t>
            </a:r>
            <a:endParaRPr lang="en-US" sz="4400" dirty="0">
              <a:solidFill>
                <a:schemeClr val="accent1">
                  <a:lumMod val="50000"/>
                </a:schemeClr>
              </a:solidFill>
              <a:latin typeface="Lato" panose="020F0502020204030203"/>
              <a:ea typeface="Lato"/>
              <a:cs typeface="Lato"/>
            </a:endParaRPr>
          </a:p>
          <a:p>
            <a:pPr marL="571500" indent="-57150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sz="4400" dirty="0">
                <a:solidFill>
                  <a:schemeClr val="accent1">
                    <a:lumMod val="50000"/>
                  </a:schemeClr>
                </a:solidFill>
                <a:latin typeface="Lato" panose="020F0502020204030203"/>
              </a:rPr>
              <a:t>Those who score higher in </a:t>
            </a:r>
            <a:r>
              <a:rPr lang="en-US" sz="4400" b="1" dirty="0">
                <a:solidFill>
                  <a:schemeClr val="accent1">
                    <a:lumMod val="50000"/>
                  </a:schemeClr>
                </a:solidFill>
                <a:latin typeface="Lato" panose="020F0502020204030203"/>
              </a:rPr>
              <a:t>narcissism </a:t>
            </a:r>
            <a:r>
              <a:rPr lang="en-US" sz="4400" dirty="0">
                <a:solidFill>
                  <a:schemeClr val="accent1">
                    <a:lumMod val="50000"/>
                  </a:schemeClr>
                </a:solidFill>
                <a:latin typeface="Lato" panose="020F0502020204030203"/>
              </a:rPr>
              <a:t>have a tendency to disregard others and engage in antisocial, </a:t>
            </a:r>
            <a:r>
              <a:rPr lang="en-US" sz="4400" b="1" dirty="0">
                <a:solidFill>
                  <a:schemeClr val="accent1">
                    <a:lumMod val="50000"/>
                  </a:schemeClr>
                </a:solidFill>
                <a:latin typeface="Lato" panose="020F0502020204030203"/>
              </a:rPr>
              <a:t>risk-type behaviors</a:t>
            </a:r>
            <a:r>
              <a:rPr lang="en-US" sz="4400" dirty="0">
                <a:solidFill>
                  <a:schemeClr val="accent1">
                    <a:lumMod val="50000"/>
                  </a:schemeClr>
                </a:solidFill>
                <a:latin typeface="Lato" panose="020F0502020204030203"/>
              </a:rPr>
              <a:t>, putting them at higher risk for engaging in </a:t>
            </a:r>
            <a:r>
              <a:rPr lang="en-US" sz="4400" b="1" dirty="0">
                <a:solidFill>
                  <a:schemeClr val="accent1">
                    <a:lumMod val="50000"/>
                  </a:schemeClr>
                </a:solidFill>
                <a:latin typeface="Lato" panose="020F0502020204030203"/>
              </a:rPr>
              <a:t>criminal activity</a:t>
            </a:r>
            <a:r>
              <a:rPr lang="en-US" sz="4400" dirty="0">
                <a:solidFill>
                  <a:schemeClr val="accent1">
                    <a:lumMod val="50000"/>
                  </a:schemeClr>
                </a:solidFill>
                <a:latin typeface="Lato" panose="020F0502020204030203"/>
              </a:rPr>
              <a:t>. </a:t>
            </a:r>
            <a:endParaRPr lang="en-US" sz="4400" dirty="0">
              <a:solidFill>
                <a:schemeClr val="accent1">
                  <a:lumMod val="50000"/>
                </a:schemeClr>
              </a:solidFill>
              <a:latin typeface="Lato" panose="020F0502020204030203"/>
              <a:ea typeface="Lato"/>
              <a:cs typeface="Lato"/>
            </a:endParaRPr>
          </a:p>
          <a:p>
            <a:pPr marL="571500" indent="-57150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sz="4400" dirty="0">
                <a:solidFill>
                  <a:schemeClr val="accent1">
                    <a:lumMod val="50000"/>
                  </a:schemeClr>
                </a:solidFill>
                <a:latin typeface="Lato" panose="020F0502020204030203"/>
                <a:ea typeface="Lato"/>
                <a:cs typeface="Lato"/>
              </a:rPr>
              <a:t>The general functioning subscale of the McMaster Family Assessment Device had been proven in previous research to serve as a proxy to determine </a:t>
            </a:r>
            <a:r>
              <a:rPr lang="en-US" sz="4400" b="1" dirty="0">
                <a:solidFill>
                  <a:schemeClr val="accent1">
                    <a:lumMod val="50000"/>
                  </a:schemeClr>
                </a:solidFill>
                <a:latin typeface="Lato" panose="020F0502020204030203"/>
                <a:ea typeface="Lato"/>
                <a:cs typeface="Lato"/>
              </a:rPr>
              <a:t>criminal behavior</a:t>
            </a:r>
            <a:r>
              <a:rPr lang="en-US" sz="4400" dirty="0">
                <a:solidFill>
                  <a:schemeClr val="accent1">
                    <a:lumMod val="50000"/>
                  </a:schemeClr>
                </a:solidFill>
                <a:latin typeface="Lato" panose="020F0502020204030203"/>
                <a:ea typeface="Lato"/>
                <a:cs typeface="Lato"/>
              </a:rPr>
              <a:t>. </a:t>
            </a:r>
            <a:endParaRPr lang="en-US" sz="4400">
              <a:solidFill>
                <a:schemeClr val="accent1">
                  <a:lumMod val="50000"/>
                </a:schemeClr>
              </a:solidFill>
              <a:ea typeface="Calibri" panose="020F0502020204030204"/>
              <a:cs typeface="Calibri" panose="020F0502020204030204"/>
            </a:endParaRPr>
          </a:p>
          <a:p>
            <a:pPr marL="571500" indent="-571500">
              <a:spcAft>
                <a:spcPts val="600"/>
              </a:spcAft>
              <a:buFont typeface="Wingdings" panose="05000000000000000000" pitchFamily="2" charset="2"/>
              <a:buChar char="Ø"/>
            </a:pPr>
            <a:endParaRPr lang="en-US" sz="4400" dirty="0">
              <a:solidFill>
                <a:schemeClr val="accent1">
                  <a:lumMod val="50000"/>
                </a:schemeClr>
              </a:solidFill>
              <a:latin typeface="Lato" panose="020F0502020204030203"/>
              <a:ea typeface="Lato"/>
              <a:cs typeface="Lato"/>
            </a:endParaRPr>
          </a:p>
        </p:txBody>
      </p:sp>
      <p:sp>
        <p:nvSpPr>
          <p:cNvPr id="537" name="TextBox 536"/>
          <p:cNvSpPr txBox="1"/>
          <p:nvPr/>
        </p:nvSpPr>
        <p:spPr>
          <a:xfrm>
            <a:off x="279752" y="20085661"/>
            <a:ext cx="9326880" cy="694036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571500" indent="-57150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sz="4400" dirty="0">
                <a:solidFill>
                  <a:schemeClr val="accent1">
                    <a:lumMod val="50000"/>
                  </a:schemeClr>
                </a:solidFill>
                <a:latin typeface="Lato" panose="020F0502020204030203"/>
              </a:rPr>
              <a:t>The current research question focuses on </a:t>
            </a:r>
            <a:r>
              <a:rPr lang="en-US" sz="4400" b="1" dirty="0">
                <a:solidFill>
                  <a:schemeClr val="accent1">
                    <a:lumMod val="50000"/>
                  </a:schemeClr>
                </a:solidFill>
                <a:latin typeface="Lato" panose="020F0502020204030203"/>
              </a:rPr>
              <a:t>risk behaviors </a:t>
            </a:r>
            <a:r>
              <a:rPr lang="en-US" sz="4400" dirty="0">
                <a:solidFill>
                  <a:schemeClr val="accent1">
                    <a:lumMod val="50000"/>
                  </a:schemeClr>
                </a:solidFill>
                <a:latin typeface="Lato" panose="020F0502020204030203"/>
              </a:rPr>
              <a:t>and how the influences of </a:t>
            </a:r>
            <a:r>
              <a:rPr lang="en-US" sz="4400" b="1" dirty="0">
                <a:solidFill>
                  <a:schemeClr val="accent1">
                    <a:lumMod val="50000"/>
                  </a:schemeClr>
                </a:solidFill>
                <a:latin typeface="Lato" panose="020F0502020204030203"/>
              </a:rPr>
              <a:t>emerging adulthood</a:t>
            </a:r>
            <a:r>
              <a:rPr lang="en-US" sz="4400" dirty="0">
                <a:solidFill>
                  <a:schemeClr val="accent1">
                    <a:lumMod val="50000"/>
                  </a:schemeClr>
                </a:solidFill>
                <a:latin typeface="Lato" panose="020F0502020204030203"/>
              </a:rPr>
              <a:t>, </a:t>
            </a:r>
            <a:r>
              <a:rPr lang="en-US" sz="4400" b="1" dirty="0">
                <a:solidFill>
                  <a:schemeClr val="accent1">
                    <a:lumMod val="50000"/>
                  </a:schemeClr>
                </a:solidFill>
                <a:latin typeface="Lato" panose="020F0502020204030203"/>
              </a:rPr>
              <a:t>narcissism</a:t>
            </a:r>
            <a:r>
              <a:rPr lang="en-US" sz="4400" dirty="0">
                <a:solidFill>
                  <a:schemeClr val="accent1">
                    <a:lumMod val="50000"/>
                  </a:schemeClr>
                </a:solidFill>
                <a:latin typeface="Lato" panose="020F0502020204030203"/>
              </a:rPr>
              <a:t>, and </a:t>
            </a:r>
            <a:r>
              <a:rPr lang="en-US" sz="4400" b="1" dirty="0">
                <a:solidFill>
                  <a:schemeClr val="accent1">
                    <a:lumMod val="50000"/>
                  </a:schemeClr>
                </a:solidFill>
                <a:latin typeface="Lato" panose="020F0502020204030203"/>
              </a:rPr>
              <a:t>familial health</a:t>
            </a:r>
            <a:r>
              <a:rPr lang="en-US" sz="4400" dirty="0">
                <a:solidFill>
                  <a:schemeClr val="accent1">
                    <a:lumMod val="50000"/>
                  </a:schemeClr>
                </a:solidFill>
                <a:latin typeface="Lato" panose="020F0502020204030203"/>
              </a:rPr>
              <a:t> may predict future </a:t>
            </a:r>
            <a:r>
              <a:rPr lang="en-US" sz="4400" b="1" dirty="0">
                <a:solidFill>
                  <a:schemeClr val="accent1">
                    <a:lumMod val="50000"/>
                  </a:schemeClr>
                </a:solidFill>
                <a:latin typeface="Lato" panose="020F0502020204030203"/>
              </a:rPr>
              <a:t>crime involvement</a:t>
            </a:r>
            <a:endParaRPr lang="en-US" sz="4400" b="1" dirty="0">
              <a:solidFill>
                <a:schemeClr val="accent1">
                  <a:lumMod val="50000"/>
                </a:schemeClr>
              </a:solidFill>
              <a:latin typeface="Lato" panose="020F0502020204030203"/>
              <a:ea typeface="Lato"/>
              <a:cs typeface="Lato"/>
            </a:endParaRPr>
          </a:p>
          <a:p>
            <a:pPr marL="571500" indent="-57150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sz="4400" b="1" dirty="0">
                <a:solidFill>
                  <a:schemeClr val="accent1">
                    <a:lumMod val="50000"/>
                  </a:schemeClr>
                </a:solidFill>
                <a:latin typeface="Lato" panose="020F0502020204030203"/>
              </a:rPr>
              <a:t>Hypothesis: </a:t>
            </a:r>
            <a:r>
              <a:rPr lang="en-US" sz="4400" dirty="0">
                <a:solidFill>
                  <a:schemeClr val="accent1">
                    <a:lumMod val="50000"/>
                  </a:schemeClr>
                </a:solidFill>
                <a:latin typeface="Lato" panose="020F0502020204030203"/>
              </a:rPr>
              <a:t>Aspects of personal influences will affect risk behaviors and crime involvement  among emerging adults</a:t>
            </a:r>
            <a:endParaRPr lang="en-US" sz="4400" dirty="0">
              <a:solidFill>
                <a:schemeClr val="accent1">
                  <a:lumMod val="50000"/>
                </a:schemeClr>
              </a:solidFill>
              <a:latin typeface="Lato" panose="020F0502020204030203"/>
              <a:ea typeface="Lato"/>
              <a:cs typeface="Lato"/>
            </a:endParaRPr>
          </a:p>
        </p:txBody>
      </p:sp>
      <p:sp>
        <p:nvSpPr>
          <p:cNvPr id="538" name="TextBox 537"/>
          <p:cNvSpPr txBox="1"/>
          <p:nvPr/>
        </p:nvSpPr>
        <p:spPr>
          <a:xfrm>
            <a:off x="39504965" y="972924"/>
            <a:ext cx="9809621" cy="936434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571500" indent="-57150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sz="4400" dirty="0">
                <a:solidFill>
                  <a:srgbClr val="D50000"/>
                </a:solidFill>
                <a:latin typeface="Lato" panose="020F0502020204030203"/>
              </a:rPr>
              <a:t>46 </a:t>
            </a:r>
            <a:r>
              <a:rPr lang="en-US" sz="4400" b="1" dirty="0">
                <a:solidFill>
                  <a:srgbClr val="D50000"/>
                </a:solidFill>
                <a:latin typeface="Lato" panose="020F0502020204030203"/>
              </a:rPr>
              <a:t>participants</a:t>
            </a:r>
            <a:endParaRPr lang="en-US" sz="4400" b="1">
              <a:solidFill>
                <a:srgbClr val="D50000"/>
              </a:solidFill>
              <a:latin typeface="Lato" panose="020F0502020204030203"/>
              <a:ea typeface="Lato"/>
              <a:cs typeface="Lato"/>
            </a:endParaRPr>
          </a:p>
          <a:p>
            <a:pPr marL="571500" indent="-57150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sz="4400" b="1" dirty="0">
                <a:solidFill>
                  <a:srgbClr val="D50000"/>
                </a:solidFill>
                <a:latin typeface="Lato" panose="020F0502020204030203"/>
              </a:rPr>
              <a:t>Data collection: </a:t>
            </a:r>
            <a:r>
              <a:rPr lang="en-US" sz="4400" dirty="0">
                <a:solidFill>
                  <a:srgbClr val="D50000"/>
                </a:solidFill>
                <a:latin typeface="Lato" panose="020F0502020204030203"/>
              </a:rPr>
              <a:t>Online survey</a:t>
            </a:r>
            <a:endParaRPr lang="en-US" sz="4400" dirty="0">
              <a:solidFill>
                <a:srgbClr val="D50000"/>
              </a:solidFill>
              <a:latin typeface="Lato" panose="020F0502020204030203"/>
              <a:ea typeface="Lato"/>
              <a:cs typeface="Lato"/>
            </a:endParaRPr>
          </a:p>
          <a:p>
            <a:pPr marL="571500" indent="-57150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sz="4400" b="1" dirty="0">
                <a:solidFill>
                  <a:srgbClr val="D50000"/>
                </a:solidFill>
                <a:latin typeface="Lato" panose="020F0502020204030203"/>
              </a:rPr>
              <a:t>Measures:</a:t>
            </a:r>
            <a:endParaRPr lang="en-US" sz="4400" b="1" dirty="0">
              <a:solidFill>
                <a:srgbClr val="D50000"/>
              </a:solidFill>
              <a:latin typeface="Lato" panose="020F0502020204030203"/>
              <a:ea typeface="Lato"/>
              <a:cs typeface="Lato"/>
            </a:endParaRPr>
          </a:p>
          <a:p>
            <a:pPr marL="914400" lvl="1" indent="-57150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sz="4400" dirty="0">
                <a:solidFill>
                  <a:srgbClr val="D50000"/>
                </a:solidFill>
                <a:latin typeface="Lato" panose="020F0502020204030203"/>
              </a:rPr>
              <a:t>Inventory of the Dimensions of Emerging Adulthood (IDEA)</a:t>
            </a:r>
            <a:endParaRPr lang="en-US" sz="4400" dirty="0">
              <a:solidFill>
                <a:srgbClr val="D50000"/>
              </a:solidFill>
              <a:latin typeface="Lato" panose="020F0502020204030203"/>
              <a:ea typeface="Lato"/>
              <a:cs typeface="Lato"/>
            </a:endParaRPr>
          </a:p>
          <a:p>
            <a:pPr marL="914400" lvl="1" indent="-57150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sz="4400" dirty="0">
                <a:solidFill>
                  <a:srgbClr val="D50000"/>
                </a:solidFill>
                <a:latin typeface="Lato" panose="020F0502020204030203"/>
              </a:rPr>
              <a:t>McMaster Family Assessment Device (FAD) (General Family Functioning</a:t>
            </a:r>
            <a:endParaRPr lang="en-US" sz="4400">
              <a:solidFill>
                <a:srgbClr val="D50000"/>
              </a:solidFill>
              <a:latin typeface="Lato" panose="020F0502020204030203"/>
              <a:ea typeface="Lato"/>
              <a:cs typeface="Lato"/>
            </a:endParaRPr>
          </a:p>
          <a:p>
            <a:pPr marL="914400" lvl="1" indent="-57150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sz="4400" dirty="0">
                <a:solidFill>
                  <a:srgbClr val="D50000"/>
                </a:solidFill>
                <a:latin typeface="Lato" panose="020F0502020204030203"/>
              </a:rPr>
              <a:t>The 2021 National Youth Risk Behavior Survey (YRBS)</a:t>
            </a:r>
            <a:endParaRPr lang="en-US" sz="4400">
              <a:cs typeface="Calibri"/>
            </a:endParaRPr>
          </a:p>
          <a:p>
            <a:pPr marL="914400" lvl="1" indent="-57150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sz="4400" dirty="0">
                <a:solidFill>
                  <a:srgbClr val="D50000"/>
                </a:solidFill>
                <a:latin typeface="Lato" panose="020F0502020204030203"/>
              </a:rPr>
              <a:t>Narcissistic Personality Inventory (NPI)</a:t>
            </a:r>
            <a:endParaRPr lang="en-US" sz="4400">
              <a:cs typeface="Calibri"/>
            </a:endParaRPr>
          </a:p>
          <a:p>
            <a:pPr marL="914400" lvl="1" indent="-57150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sz="4400" dirty="0">
                <a:solidFill>
                  <a:srgbClr val="D50000"/>
                </a:solidFill>
                <a:latin typeface="Lato" panose="020F0502020204030203"/>
              </a:rPr>
              <a:t> Risk Assessment Survey  </a:t>
            </a:r>
            <a:endParaRPr lang="en-US" sz="4400" dirty="0">
              <a:solidFill>
                <a:srgbClr val="D50000"/>
              </a:solidFill>
              <a:latin typeface="Lato" panose="020F0502020204030203"/>
              <a:ea typeface="Lato"/>
              <a:cs typeface="Lato"/>
            </a:endParaRPr>
          </a:p>
        </p:txBody>
      </p:sp>
      <p:sp>
        <p:nvSpPr>
          <p:cNvPr id="540" name="TextBox 539"/>
          <p:cNvSpPr txBox="1"/>
          <p:nvPr/>
        </p:nvSpPr>
        <p:spPr>
          <a:xfrm>
            <a:off x="39710171" y="30583726"/>
            <a:ext cx="9545576" cy="2123658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4400" u="sng" dirty="0">
                <a:latin typeface="Lato" panose="020F0502020204030203"/>
              </a:rPr>
              <a:t>Presented</a:t>
            </a:r>
            <a:r>
              <a:rPr lang="en-US" sz="4400" dirty="0">
                <a:latin typeface="Lato" panose="020F0502020204030203"/>
              </a:rPr>
              <a:t>: </a:t>
            </a:r>
            <a:r>
              <a:rPr lang="en-US" sz="4400" dirty="0"/>
              <a:t>(2022, April). </a:t>
            </a:r>
          </a:p>
          <a:p>
            <a:r>
              <a:rPr lang="en-US" sz="4400" u="sng" dirty="0">
                <a:latin typeface="Lato" panose="020F0502020204030203"/>
              </a:rPr>
              <a:t>Acknowledgements</a:t>
            </a:r>
            <a:r>
              <a:rPr lang="en-US" sz="4400" dirty="0">
                <a:latin typeface="Lato" panose="020F0502020204030203"/>
              </a:rPr>
              <a:t>: Independent Research </a:t>
            </a:r>
            <a:endParaRPr lang="en-US" sz="4400" dirty="0">
              <a:latin typeface="Lato" panose="020F0502020204030203"/>
              <a:ea typeface="Lato"/>
              <a:cs typeface="Lato"/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27499443" y="12201698"/>
            <a:ext cx="11166641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5000" b="1" dirty="0">
              <a:latin typeface="Lato" panose="020F0502020204030203"/>
            </a:endParaRPr>
          </a:p>
          <a:p>
            <a:endParaRPr lang="en-US" sz="5000" dirty="0">
              <a:latin typeface="Lato" panose="020F0502020204030203"/>
            </a:endParaRPr>
          </a:p>
        </p:txBody>
      </p:sp>
      <p:sp>
        <p:nvSpPr>
          <p:cNvPr id="80" name="Right Triangle 79"/>
          <p:cNvSpPr/>
          <p:nvPr/>
        </p:nvSpPr>
        <p:spPr>
          <a:xfrm>
            <a:off x="9852073" y="29305266"/>
            <a:ext cx="3462873" cy="3577240"/>
          </a:xfrm>
          <a:prstGeom prst="rtTriangle">
            <a:avLst/>
          </a:prstGeom>
          <a:solidFill>
            <a:srgbClr val="C00000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6" name="Straight Connector 35"/>
          <p:cNvCxnSpPr/>
          <p:nvPr/>
        </p:nvCxnSpPr>
        <p:spPr>
          <a:xfrm>
            <a:off x="-28303" y="32918400"/>
            <a:ext cx="49711507" cy="0"/>
          </a:xfrm>
          <a:prstGeom prst="line">
            <a:avLst/>
          </a:prstGeom>
          <a:ln w="228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flipH="1">
            <a:off x="9753600" y="0"/>
            <a:ext cx="9417" cy="32918400"/>
          </a:xfrm>
          <a:prstGeom prst="line">
            <a:avLst/>
          </a:prstGeom>
          <a:ln w="2286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6" name="Right Triangle 115"/>
          <p:cNvSpPr/>
          <p:nvPr/>
        </p:nvSpPr>
        <p:spPr>
          <a:xfrm rot="10800000">
            <a:off x="35799250" y="3885732"/>
            <a:ext cx="3462873" cy="3577240"/>
          </a:xfrm>
          <a:prstGeom prst="rtTriangle">
            <a:avLst/>
          </a:prstGeom>
          <a:solidFill>
            <a:srgbClr val="C00000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9" name="Right Triangle 118"/>
          <p:cNvSpPr/>
          <p:nvPr/>
        </p:nvSpPr>
        <p:spPr>
          <a:xfrm rot="10800000">
            <a:off x="8096293" y="35149"/>
            <a:ext cx="1618305" cy="1413405"/>
          </a:xfrm>
          <a:prstGeom prst="rtTriangle">
            <a:avLst/>
          </a:prstGeom>
          <a:solidFill>
            <a:srgbClr val="C00000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3" name="Right Triangle 122"/>
          <p:cNvSpPr/>
          <p:nvPr/>
        </p:nvSpPr>
        <p:spPr>
          <a:xfrm rot="10800000">
            <a:off x="47808007" y="-48211"/>
            <a:ext cx="1618305" cy="1413405"/>
          </a:xfrm>
          <a:prstGeom prst="rtTriangle">
            <a:avLst/>
          </a:prstGeom>
          <a:solidFill>
            <a:srgbClr val="C00000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4" name="Straight Connector 23"/>
          <p:cNvCxnSpPr/>
          <p:nvPr/>
        </p:nvCxnSpPr>
        <p:spPr>
          <a:xfrm flipV="1">
            <a:off x="-46452" y="-122762"/>
            <a:ext cx="49651920" cy="276044"/>
          </a:xfrm>
          <a:prstGeom prst="line">
            <a:avLst/>
          </a:prstGeom>
          <a:ln w="228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Connector 89">
            <a:extLst>
              <a:ext uri="{FF2B5EF4-FFF2-40B4-BE49-F238E27FC236}">
                <a16:creationId xmlns:a16="http://schemas.microsoft.com/office/drawing/2014/main" id="{C82ED133-24D9-134D-96DC-F5D97A14D35D}"/>
              </a:ext>
            </a:extLst>
          </p:cNvPr>
          <p:cNvCxnSpPr>
            <a:cxnSpLocks/>
          </p:cNvCxnSpPr>
          <p:nvPr/>
        </p:nvCxnSpPr>
        <p:spPr>
          <a:xfrm flipV="1">
            <a:off x="9880464" y="3820260"/>
            <a:ext cx="29560426" cy="57854"/>
          </a:xfrm>
          <a:prstGeom prst="line">
            <a:avLst/>
          </a:prstGeom>
          <a:ln w="228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>
            <a:extLst>
              <a:ext uri="{FF2B5EF4-FFF2-40B4-BE49-F238E27FC236}">
                <a16:creationId xmlns:a16="http://schemas.microsoft.com/office/drawing/2014/main" id="{264D7D85-1221-3743-BE98-9FC4ED0A994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916032" y="23565875"/>
            <a:ext cx="6858000" cy="6858000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FACC0B0D-B7C8-C5E9-FF52-007CEA76C73F}"/>
              </a:ext>
            </a:extLst>
          </p:cNvPr>
          <p:cNvSpPr txBox="1"/>
          <p:nvPr/>
        </p:nvSpPr>
        <p:spPr>
          <a:xfrm rot="10800000" flipV="1">
            <a:off x="10350074" y="5236123"/>
            <a:ext cx="27738302" cy="452431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857250" indent="-857250">
              <a:buFont typeface="Arial"/>
              <a:buChar char="•"/>
            </a:pPr>
            <a:r>
              <a:rPr lang="en-US" sz="7200" dirty="0">
                <a:cs typeface="Calibri"/>
              </a:rPr>
              <a:t>Emerging Adult measures were not found to predict strongly the General Functioning of Family, Youth Risk Behavior, or Risk Severity. </a:t>
            </a:r>
          </a:p>
          <a:p>
            <a:pPr marL="857250" indent="-857250">
              <a:buFont typeface="Arial"/>
              <a:buChar char="•"/>
            </a:pPr>
            <a:r>
              <a:rPr lang="en-US" sz="7200" dirty="0">
                <a:cs typeface="Calibri"/>
              </a:rPr>
              <a:t>Narcissistic Personality measures were not found to predict strongly the General Functioning of Family, Youth Risk Behavior, or Risk Severity. </a:t>
            </a: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77CC3FB1-575D-FF62-29D3-D5C4AE3CCA03}"/>
              </a:ext>
            </a:extLst>
          </p:cNvPr>
          <p:cNvSpPr/>
          <p:nvPr/>
        </p:nvSpPr>
        <p:spPr>
          <a:xfrm>
            <a:off x="10720264" y="12216214"/>
            <a:ext cx="6413257" cy="5133472"/>
          </a:xfrm>
          <a:prstGeom prst="round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4400" dirty="0">
              <a:ea typeface="+mn-lt"/>
              <a:cs typeface="+mn-lt"/>
            </a:endParaRPr>
          </a:p>
          <a:p>
            <a:endParaRPr lang="en-US" sz="4400" dirty="0">
              <a:ea typeface="+mn-lt"/>
              <a:cs typeface="+mn-lt"/>
            </a:endParaRPr>
          </a:p>
          <a:p>
            <a:r>
              <a:rPr lang="en-US" sz="4400" dirty="0">
                <a:ea typeface="+mn-lt"/>
                <a:cs typeface="+mn-lt"/>
              </a:rPr>
              <a:t>Emerging Adulthood:</a:t>
            </a:r>
            <a:endParaRPr lang="en-US" sz="4400" dirty="0">
              <a:cs typeface="Calibri"/>
            </a:endParaRPr>
          </a:p>
          <a:p>
            <a:r>
              <a:rPr lang="en-US" sz="4400" i="1" dirty="0">
                <a:ea typeface="+mn-lt"/>
                <a:cs typeface="+mn-lt"/>
              </a:rPr>
              <a:t> Identity Exploration </a:t>
            </a:r>
            <a:endParaRPr lang="en-US" sz="4400">
              <a:cs typeface="Calibri"/>
            </a:endParaRPr>
          </a:p>
          <a:p>
            <a:r>
              <a:rPr lang="en-US" sz="4400" i="1" dirty="0">
                <a:ea typeface="+mn-lt"/>
                <a:cs typeface="+mn-lt"/>
              </a:rPr>
              <a:t> Experimentation </a:t>
            </a:r>
            <a:endParaRPr lang="en-US" sz="4400" dirty="0">
              <a:ea typeface="+mn-lt"/>
              <a:cs typeface="+mn-lt"/>
            </a:endParaRPr>
          </a:p>
          <a:p>
            <a:r>
              <a:rPr lang="en-US" sz="4400" i="1" dirty="0">
                <a:ea typeface="+mn-lt"/>
                <a:cs typeface="+mn-lt"/>
              </a:rPr>
              <a:t> Instability </a:t>
            </a:r>
            <a:endParaRPr lang="en-US" sz="4400" dirty="0">
              <a:cs typeface="Calibri"/>
            </a:endParaRPr>
          </a:p>
          <a:p>
            <a:r>
              <a:rPr lang="en-US" sz="4400" i="1" dirty="0">
                <a:ea typeface="+mn-lt"/>
                <a:cs typeface="+mn-lt"/>
              </a:rPr>
              <a:t> Other-Focus </a:t>
            </a:r>
            <a:endParaRPr lang="en-US" sz="4400">
              <a:cs typeface="Calibri"/>
            </a:endParaRPr>
          </a:p>
          <a:p>
            <a:r>
              <a:rPr lang="en-US" sz="4400" i="1" dirty="0">
                <a:ea typeface="+mn-lt"/>
                <a:cs typeface="+mn-lt"/>
              </a:rPr>
              <a:t> Self-Focus </a:t>
            </a:r>
            <a:endParaRPr lang="en-US" sz="4400">
              <a:cs typeface="Calibri"/>
            </a:endParaRPr>
          </a:p>
          <a:p>
            <a:r>
              <a:rPr lang="en-US" sz="4400" i="1" dirty="0">
                <a:ea typeface="+mn-lt"/>
                <a:cs typeface="+mn-lt"/>
              </a:rPr>
              <a:t> Feeling In-Between</a:t>
            </a:r>
            <a:endParaRPr lang="en-US" sz="4400">
              <a:cs typeface="Calibri"/>
            </a:endParaRPr>
          </a:p>
          <a:p>
            <a:pPr algn="ctr"/>
            <a:br>
              <a:rPr lang="en-US" dirty="0"/>
            </a:br>
            <a:br>
              <a:rPr lang="en-US" dirty="0"/>
            </a:br>
            <a:endParaRPr lang="en-US" sz="4000">
              <a:cs typeface="Calibri"/>
            </a:endParaRPr>
          </a:p>
        </p:txBody>
      </p:sp>
      <p:sp>
        <p:nvSpPr>
          <p:cNvPr id="17" name="Rectangle: Rounded Corners 16">
            <a:extLst>
              <a:ext uri="{FF2B5EF4-FFF2-40B4-BE49-F238E27FC236}">
                <a16:creationId xmlns:a16="http://schemas.microsoft.com/office/drawing/2014/main" id="{057110A3-1743-20A4-84C1-92E19F3FA2D6}"/>
              </a:ext>
            </a:extLst>
          </p:cNvPr>
          <p:cNvSpPr/>
          <p:nvPr/>
        </p:nvSpPr>
        <p:spPr>
          <a:xfrm>
            <a:off x="22415790" y="12195510"/>
            <a:ext cx="6413258" cy="5325978"/>
          </a:xfrm>
          <a:prstGeom prst="round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400" dirty="0">
              <a:ea typeface="+mn-lt"/>
              <a:cs typeface="+mn-lt"/>
            </a:endParaRPr>
          </a:p>
          <a:p>
            <a:pPr algn="ctr"/>
            <a:endParaRPr lang="en-US" sz="4400" dirty="0">
              <a:ea typeface="+mn-lt"/>
              <a:cs typeface="+mn-lt"/>
            </a:endParaRPr>
          </a:p>
          <a:p>
            <a:r>
              <a:rPr lang="en-US" sz="4400" dirty="0">
                <a:ea typeface="+mn-lt"/>
                <a:cs typeface="+mn-lt"/>
              </a:rPr>
              <a:t>Narcissistic Personality:</a:t>
            </a:r>
            <a:endParaRPr lang="en-US" sz="4400" dirty="0">
              <a:cs typeface="Calibri"/>
            </a:endParaRPr>
          </a:p>
          <a:p>
            <a:r>
              <a:rPr lang="en-US" sz="4400" dirty="0">
                <a:ea typeface="+mn-lt"/>
                <a:cs typeface="+mn-lt"/>
              </a:rPr>
              <a:t> </a:t>
            </a:r>
            <a:r>
              <a:rPr lang="en-US" sz="4400" i="1" dirty="0">
                <a:ea typeface="+mn-lt"/>
                <a:cs typeface="+mn-lt"/>
              </a:rPr>
              <a:t>Authority </a:t>
            </a:r>
            <a:endParaRPr lang="en-US" sz="4400" dirty="0">
              <a:cs typeface="Calibri"/>
            </a:endParaRPr>
          </a:p>
          <a:p>
            <a:r>
              <a:rPr lang="en-US" sz="4400" i="1" dirty="0">
                <a:ea typeface="+mn-lt"/>
                <a:cs typeface="+mn-lt"/>
              </a:rPr>
              <a:t> Self-Sufficiency </a:t>
            </a:r>
            <a:endParaRPr lang="en-US" sz="4400" dirty="0">
              <a:cs typeface="Calibri"/>
            </a:endParaRPr>
          </a:p>
          <a:p>
            <a:r>
              <a:rPr lang="en-US" sz="4400" i="1" dirty="0">
                <a:ea typeface="+mn-lt"/>
                <a:cs typeface="+mn-lt"/>
              </a:rPr>
              <a:t> Exhibitionism </a:t>
            </a:r>
            <a:endParaRPr lang="en-US" sz="4400" dirty="0">
              <a:cs typeface="Calibri"/>
            </a:endParaRPr>
          </a:p>
          <a:p>
            <a:r>
              <a:rPr lang="en-US" sz="4400" i="1" dirty="0">
                <a:ea typeface="+mn-lt"/>
                <a:cs typeface="+mn-lt"/>
              </a:rPr>
              <a:t> </a:t>
            </a:r>
            <a:r>
              <a:rPr lang="en-US" sz="4400" i="1" dirty="0" err="1">
                <a:ea typeface="+mn-lt"/>
                <a:cs typeface="+mn-lt"/>
              </a:rPr>
              <a:t>Exploitativeness</a:t>
            </a:r>
            <a:endParaRPr lang="en-US" sz="4400" dirty="0" err="1">
              <a:cs typeface="Calibri"/>
            </a:endParaRPr>
          </a:p>
          <a:p>
            <a:r>
              <a:rPr lang="en-US" sz="4400" i="1" dirty="0">
                <a:ea typeface="+mn-lt"/>
                <a:cs typeface="+mn-lt"/>
              </a:rPr>
              <a:t> Vanity </a:t>
            </a:r>
            <a:endParaRPr lang="en-US" sz="4400" dirty="0">
              <a:cs typeface="Calibri"/>
            </a:endParaRPr>
          </a:p>
          <a:p>
            <a:r>
              <a:rPr lang="en-US" sz="4400" i="1" dirty="0">
                <a:ea typeface="+mn-lt"/>
                <a:cs typeface="+mn-lt"/>
              </a:rPr>
              <a:t> Entitlement </a:t>
            </a:r>
            <a:endParaRPr lang="en-US" sz="4400" dirty="0">
              <a:cs typeface="Calibri"/>
            </a:endParaRPr>
          </a:p>
          <a:p>
            <a:pPr algn="ctr"/>
            <a:br>
              <a:rPr lang="en-US" dirty="0"/>
            </a:br>
            <a:br>
              <a:rPr lang="en-US" dirty="0"/>
            </a:br>
            <a:endParaRPr lang="en-US" sz="4400">
              <a:cs typeface="Calibri"/>
            </a:endParaRPr>
          </a:p>
        </p:txBody>
      </p:sp>
      <p:sp>
        <p:nvSpPr>
          <p:cNvPr id="18" name="Rectangle: Rounded Corners 17">
            <a:extLst>
              <a:ext uri="{FF2B5EF4-FFF2-40B4-BE49-F238E27FC236}">
                <a16:creationId xmlns:a16="http://schemas.microsoft.com/office/drawing/2014/main" id="{048C3F86-6D3D-BDAC-D08E-FC52DF36CF6E}"/>
              </a:ext>
            </a:extLst>
          </p:cNvPr>
          <p:cNvSpPr/>
          <p:nvPr/>
        </p:nvSpPr>
        <p:spPr>
          <a:xfrm>
            <a:off x="33046720" y="15912635"/>
            <a:ext cx="5515483" cy="2759239"/>
          </a:xfrm>
          <a:prstGeom prst="round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000" dirty="0">
              <a:ea typeface="+mn-lt"/>
              <a:cs typeface="+mn-lt"/>
            </a:endParaRPr>
          </a:p>
          <a:p>
            <a:pPr algn="ctr"/>
            <a:r>
              <a:rPr lang="en-US" sz="4000" dirty="0">
                <a:ea typeface="+mn-lt"/>
                <a:cs typeface="+mn-lt"/>
              </a:rPr>
              <a:t>Family Assessment:</a:t>
            </a:r>
            <a:endParaRPr lang="en-US" sz="4000" dirty="0">
              <a:cs typeface="Calibri"/>
            </a:endParaRPr>
          </a:p>
          <a:p>
            <a:pPr algn="ctr"/>
            <a:r>
              <a:rPr lang="en-US" sz="4000" dirty="0">
                <a:ea typeface="+mn-lt"/>
                <a:cs typeface="+mn-lt"/>
              </a:rPr>
              <a:t> </a:t>
            </a:r>
            <a:r>
              <a:rPr lang="en-US" sz="4000" i="1" dirty="0">
                <a:ea typeface="+mn-lt"/>
                <a:cs typeface="+mn-lt"/>
              </a:rPr>
              <a:t>General Functioning</a:t>
            </a:r>
            <a:endParaRPr lang="en-US" sz="4000" dirty="0">
              <a:cs typeface="Calibri"/>
            </a:endParaRPr>
          </a:p>
          <a:p>
            <a:pPr algn="ctr"/>
            <a:br>
              <a:rPr lang="en-US" sz="1600" dirty="0"/>
            </a:br>
            <a:br>
              <a:rPr lang="en-US" sz="1600" dirty="0"/>
            </a:br>
            <a:endParaRPr lang="en-US" sz="1600" dirty="0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DB501B1B-38F2-B8EA-BBD1-80C285E8C3B4}"/>
              </a:ext>
            </a:extLst>
          </p:cNvPr>
          <p:cNvSpPr txBox="1"/>
          <p:nvPr/>
        </p:nvSpPr>
        <p:spPr>
          <a:xfrm>
            <a:off x="14786124" y="16788023"/>
            <a:ext cx="10630790" cy="1477328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dirty="0">
                <a:ea typeface="+mn-lt"/>
                <a:cs typeface="+mn-lt"/>
              </a:rPr>
              <a:t>I</a:t>
            </a:r>
            <a:r>
              <a:rPr lang="en-US" sz="3600" dirty="0">
                <a:ea typeface="+mn-lt"/>
                <a:cs typeface="+mn-lt"/>
              </a:rPr>
              <a:t>  </a:t>
            </a:r>
          </a:p>
          <a:p>
            <a:br>
              <a:rPr lang="en-US" dirty="0"/>
            </a:br>
            <a:br>
              <a:rPr lang="en-US" dirty="0"/>
            </a:br>
            <a:endParaRPr lang="en-US" dirty="0"/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A1396388-469B-E1F1-12F9-4A8F5E58E514}"/>
              </a:ext>
            </a:extLst>
          </p:cNvPr>
          <p:cNvSpPr txBox="1"/>
          <p:nvPr/>
        </p:nvSpPr>
        <p:spPr>
          <a:xfrm rot="10800000" flipV="1">
            <a:off x="26948160" y="10775605"/>
            <a:ext cx="12640393" cy="289310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endParaRPr lang="en-US" sz="4800" dirty="0">
              <a:ea typeface="+mn-lt"/>
              <a:cs typeface="+mn-lt"/>
            </a:endParaRPr>
          </a:p>
          <a:p>
            <a:r>
              <a:rPr lang="en-US" sz="4400" dirty="0">
                <a:ea typeface="+mn-lt"/>
                <a:cs typeface="+mn-lt"/>
              </a:rPr>
              <a:t>Exhibitionism -&gt; General Functioning: β=.333, p=.090</a:t>
            </a:r>
          </a:p>
          <a:p>
            <a:endParaRPr lang="en-US" sz="3600" dirty="0">
              <a:ea typeface="+mn-lt"/>
              <a:cs typeface="+mn-lt"/>
            </a:endParaRPr>
          </a:p>
          <a:p>
            <a:br>
              <a:rPr lang="en-US" dirty="0"/>
            </a:br>
            <a:br>
              <a:rPr lang="en-US" dirty="0"/>
            </a:br>
            <a:endParaRPr lang="en-US" dirty="0"/>
          </a:p>
        </p:txBody>
      </p:sp>
      <p:sp>
        <p:nvSpPr>
          <p:cNvPr id="38" name="Rectangle: Rounded Corners 37">
            <a:extLst>
              <a:ext uri="{FF2B5EF4-FFF2-40B4-BE49-F238E27FC236}">
                <a16:creationId xmlns:a16="http://schemas.microsoft.com/office/drawing/2014/main" id="{AD557E39-F132-CC29-65B7-4C7721CFDDF2}"/>
              </a:ext>
            </a:extLst>
          </p:cNvPr>
          <p:cNvSpPr/>
          <p:nvPr/>
        </p:nvSpPr>
        <p:spPr>
          <a:xfrm>
            <a:off x="17121834" y="20150875"/>
            <a:ext cx="6220876" cy="3400922"/>
          </a:xfrm>
          <a:prstGeom prst="round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400" dirty="0">
              <a:cs typeface="Calibri"/>
            </a:endParaRPr>
          </a:p>
          <a:p>
            <a:r>
              <a:rPr lang="en-US" sz="4400" dirty="0">
                <a:cs typeface="Calibri"/>
              </a:rPr>
              <a:t>Youth Risk Behavior:</a:t>
            </a:r>
          </a:p>
          <a:p>
            <a:r>
              <a:rPr lang="en-US" sz="4400" i="1" dirty="0">
                <a:cs typeface="Calibri"/>
              </a:rPr>
              <a:t>Violence Behaviors</a:t>
            </a:r>
          </a:p>
          <a:p>
            <a:r>
              <a:rPr lang="en-US" sz="4400" i="1" dirty="0">
                <a:cs typeface="Calibri"/>
              </a:rPr>
              <a:t>Bullying </a:t>
            </a:r>
            <a:endParaRPr lang="en-US" i="1" dirty="0">
              <a:cs typeface="Calibri"/>
            </a:endParaRPr>
          </a:p>
          <a:p>
            <a:r>
              <a:rPr lang="en-US" sz="4400" i="1" dirty="0">
                <a:cs typeface="Calibri"/>
              </a:rPr>
              <a:t>Alcohol Use</a:t>
            </a:r>
            <a:endParaRPr lang="en-US" i="1" dirty="0">
              <a:cs typeface="Calibri"/>
            </a:endParaRPr>
          </a:p>
          <a:p>
            <a:r>
              <a:rPr lang="en-US" sz="4400" i="1" dirty="0">
                <a:cs typeface="Calibri"/>
              </a:rPr>
              <a:t>  </a:t>
            </a:r>
            <a:endParaRPr lang="en-US" i="1">
              <a:cs typeface="Calibri"/>
            </a:endParaRP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CCFE1352-C07C-255B-65D4-9E9C72F3BE49}"/>
              </a:ext>
            </a:extLst>
          </p:cNvPr>
          <p:cNvSpPr txBox="1"/>
          <p:nvPr/>
        </p:nvSpPr>
        <p:spPr>
          <a:xfrm rot="10800000" flipV="1">
            <a:off x="12978394" y="18691953"/>
            <a:ext cx="10106849" cy="156966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4800" dirty="0">
                <a:ea typeface="+mn-lt"/>
                <a:cs typeface="+mn-lt"/>
              </a:rPr>
              <a:t>ID explore -&gt; Risk: β=.063, p=.106</a:t>
            </a:r>
          </a:p>
          <a:p>
            <a:r>
              <a:rPr lang="en-US" sz="4800" dirty="0">
                <a:ea typeface="+mn-lt"/>
                <a:cs typeface="+mn-lt"/>
              </a:rPr>
              <a:t>ID In-Between -&gt; Risk: β=-.286, p=.103</a:t>
            </a:r>
            <a:endParaRPr lang="en-US" sz="4800" dirty="0">
              <a:ea typeface="Calibri" panose="020F0502020204030204"/>
              <a:cs typeface="Calibri" panose="020F0502020204030204"/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25D005C5-6D0A-F928-EB45-C84B9486F241}"/>
              </a:ext>
            </a:extLst>
          </p:cNvPr>
          <p:cNvSpPr txBox="1"/>
          <p:nvPr/>
        </p:nvSpPr>
        <p:spPr>
          <a:xfrm>
            <a:off x="20139508" y="17272005"/>
            <a:ext cx="9908376" cy="3231654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endParaRPr lang="en-US" sz="4800" dirty="0">
              <a:ea typeface="+mn-lt"/>
              <a:cs typeface="+mn-lt"/>
            </a:endParaRPr>
          </a:p>
          <a:p>
            <a:r>
              <a:rPr lang="en-US" sz="4800" dirty="0">
                <a:ea typeface="+mn-lt"/>
                <a:cs typeface="+mn-lt"/>
              </a:rPr>
              <a:t>Exhibitionism -&gt; Risk: β=.302, p=.091 </a:t>
            </a:r>
          </a:p>
          <a:p>
            <a:endParaRPr lang="en-US" sz="3600" dirty="0">
              <a:ea typeface="+mn-lt"/>
              <a:cs typeface="+mn-lt"/>
            </a:endParaRPr>
          </a:p>
          <a:p>
            <a:br>
              <a:rPr lang="en-US" dirty="0">
                <a:ea typeface="+mn-lt"/>
                <a:cs typeface="+mn-lt"/>
              </a:rPr>
            </a:br>
            <a:br>
              <a:rPr lang="en-US" dirty="0">
                <a:ea typeface="+mn-lt"/>
                <a:cs typeface="+mn-lt"/>
              </a:rPr>
            </a:br>
            <a:endParaRPr lang="en-US" dirty="0">
              <a:ea typeface="+mn-lt"/>
              <a:cs typeface="+mn-lt"/>
            </a:endParaRPr>
          </a:p>
          <a:p>
            <a:pPr algn="l"/>
            <a:endParaRPr lang="en-US" dirty="0">
              <a:cs typeface="Calibri"/>
            </a:endParaRPr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76785A6E-FA26-9114-62EB-0B579E6C8EC5}"/>
              </a:ext>
            </a:extLst>
          </p:cNvPr>
          <p:cNvSpPr/>
          <p:nvPr/>
        </p:nvSpPr>
        <p:spPr>
          <a:xfrm>
            <a:off x="16244666" y="26221136"/>
            <a:ext cx="9749412" cy="1430451"/>
          </a:xfrm>
          <a:prstGeom prst="round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dirty="0">
                <a:cs typeface="Calibri"/>
              </a:rPr>
              <a:t>Risk Severity 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6CAE5DB-352B-15E2-B642-7FEA533E5C74}"/>
              </a:ext>
            </a:extLst>
          </p:cNvPr>
          <p:cNvSpPr txBox="1"/>
          <p:nvPr/>
        </p:nvSpPr>
        <p:spPr>
          <a:xfrm>
            <a:off x="26932590" y="24078529"/>
            <a:ext cx="8587152" cy="150810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4800" dirty="0">
                <a:ea typeface="+mn-lt"/>
                <a:cs typeface="+mn-lt"/>
              </a:rPr>
              <a:t>Vanity -&gt;Severity: β=.320, p=.059</a:t>
            </a:r>
            <a:endParaRPr lang="en-US" dirty="0"/>
          </a:p>
          <a:p>
            <a:endParaRPr lang="en-US" sz="4400" dirty="0">
              <a:ea typeface="+mn-lt"/>
              <a:cs typeface="+mn-lt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1E1533A-76AB-0D54-67CA-BB48253A7A7F}"/>
              </a:ext>
            </a:extLst>
          </p:cNvPr>
          <p:cNvSpPr txBox="1"/>
          <p:nvPr/>
        </p:nvSpPr>
        <p:spPr>
          <a:xfrm>
            <a:off x="10299468" y="23531274"/>
            <a:ext cx="9789797" cy="2062103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endParaRPr lang="en-US" sz="4800" dirty="0">
              <a:ea typeface="+mn-lt"/>
              <a:cs typeface="+mn-lt"/>
            </a:endParaRPr>
          </a:p>
          <a:p>
            <a:r>
              <a:rPr lang="en-US" sz="4800" dirty="0">
                <a:cs typeface="Calibri"/>
              </a:rPr>
              <a:t>Instability -&gt; Severity: </a:t>
            </a:r>
            <a:r>
              <a:rPr lang="en-US" sz="4800" dirty="0">
                <a:ea typeface="+mn-lt"/>
                <a:cs typeface="+mn-lt"/>
              </a:rPr>
              <a:t>β=-.437, p=.027</a:t>
            </a:r>
          </a:p>
          <a:p>
            <a:endParaRPr lang="en-US" sz="3200" dirty="0">
              <a:cs typeface="Calibri"/>
            </a:endParaRPr>
          </a:p>
        </p:txBody>
      </p:sp>
      <p:sp>
        <p:nvSpPr>
          <p:cNvPr id="23" name="Arrow: Bent-Up 22">
            <a:extLst>
              <a:ext uri="{FF2B5EF4-FFF2-40B4-BE49-F238E27FC236}">
                <a16:creationId xmlns:a16="http://schemas.microsoft.com/office/drawing/2014/main" id="{8D54B5D9-71BB-3BF3-19D7-4FCC5454E3A0}"/>
              </a:ext>
            </a:extLst>
          </p:cNvPr>
          <p:cNvSpPr/>
          <p:nvPr/>
        </p:nvSpPr>
        <p:spPr>
          <a:xfrm rot="5400000">
            <a:off x="12974704" y="18399787"/>
            <a:ext cx="5258932" cy="3208419"/>
          </a:xfrm>
          <a:prstGeom prst="bentUpArrow">
            <a:avLst/>
          </a:prstGeom>
          <a:solidFill>
            <a:srgbClr val="FF0000">
              <a:alpha val="66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Arrow: Bent-Up 25">
            <a:extLst>
              <a:ext uri="{FF2B5EF4-FFF2-40B4-BE49-F238E27FC236}">
                <a16:creationId xmlns:a16="http://schemas.microsoft.com/office/drawing/2014/main" id="{C99383A4-1976-651E-B9E4-9A663362EE66}"/>
              </a:ext>
            </a:extLst>
          </p:cNvPr>
          <p:cNvSpPr/>
          <p:nvPr/>
        </p:nvSpPr>
        <p:spPr>
          <a:xfrm flipV="1">
            <a:off x="28843430" y="12725444"/>
            <a:ext cx="6605599" cy="2951749"/>
          </a:xfrm>
          <a:prstGeom prst="bentUpArrow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Arrow: Bent-Up 28">
            <a:extLst>
              <a:ext uri="{FF2B5EF4-FFF2-40B4-BE49-F238E27FC236}">
                <a16:creationId xmlns:a16="http://schemas.microsoft.com/office/drawing/2014/main" id="{921A2F92-9D71-F34E-CC42-3FD52F024F48}"/>
              </a:ext>
            </a:extLst>
          </p:cNvPr>
          <p:cNvSpPr/>
          <p:nvPr/>
        </p:nvSpPr>
        <p:spPr>
          <a:xfrm rot="5400000">
            <a:off x="8672840" y="20704190"/>
            <a:ext cx="10517326" cy="3850106"/>
          </a:xfrm>
          <a:prstGeom prst="bentUpArrow">
            <a:avLst/>
          </a:prstGeom>
          <a:solidFill>
            <a:srgbClr val="FF0000">
              <a:alpha val="4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Arrow: Bent-Up 27">
            <a:extLst>
              <a:ext uri="{FF2B5EF4-FFF2-40B4-BE49-F238E27FC236}">
                <a16:creationId xmlns:a16="http://schemas.microsoft.com/office/drawing/2014/main" id="{34E59B2B-E0CC-9014-0D0C-016653B1FFBD}"/>
              </a:ext>
            </a:extLst>
          </p:cNvPr>
          <p:cNvSpPr/>
          <p:nvPr/>
        </p:nvSpPr>
        <p:spPr>
          <a:xfrm rot="5400000" flipV="1">
            <a:off x="22503651" y="18350963"/>
            <a:ext cx="5323061" cy="3465092"/>
          </a:xfrm>
          <a:prstGeom prst="bentUpArrow">
            <a:avLst/>
          </a:prstGeom>
          <a:solidFill>
            <a:srgbClr val="FF0000">
              <a:alpha val="6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Arrow: Bent-Up 40">
            <a:extLst>
              <a:ext uri="{FF2B5EF4-FFF2-40B4-BE49-F238E27FC236}">
                <a16:creationId xmlns:a16="http://schemas.microsoft.com/office/drawing/2014/main" id="{DD6D1FA2-816E-E0FC-980F-E58E48950AA5}"/>
              </a:ext>
            </a:extLst>
          </p:cNvPr>
          <p:cNvSpPr/>
          <p:nvPr/>
        </p:nvSpPr>
        <p:spPr>
          <a:xfrm rot="5400000" flipV="1">
            <a:off x="22509090" y="19981333"/>
            <a:ext cx="11928112" cy="4170949"/>
          </a:xfrm>
          <a:prstGeom prst="bentUpArrow">
            <a:avLst/>
          </a:prstGeom>
          <a:solidFill>
            <a:srgbClr val="FF0000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AC63BD75-EC9A-F8D4-37A0-0333AC790454}"/>
              </a:ext>
            </a:extLst>
          </p:cNvPr>
          <p:cNvSpPr/>
          <p:nvPr/>
        </p:nvSpPr>
        <p:spPr>
          <a:xfrm>
            <a:off x="28901570" y="15219946"/>
            <a:ext cx="1667880" cy="1026694"/>
          </a:xfrm>
          <a:prstGeom prst="rect">
            <a:avLst/>
          </a:prstGeom>
          <a:solidFill>
            <a:srgbClr val="FF0000">
              <a:alpha val="5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42A86C0-949E-29EA-67F7-5333D3243B19}"/>
              </a:ext>
            </a:extLst>
          </p:cNvPr>
          <p:cNvSpPr txBox="1"/>
          <p:nvPr/>
        </p:nvSpPr>
        <p:spPr>
          <a:xfrm>
            <a:off x="23317200" y="16230600"/>
            <a:ext cx="2743200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/>
              <a:t>Click to add text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430CE877-84AD-B43A-B041-B74F7D9F3773}"/>
              </a:ext>
            </a:extLst>
          </p:cNvPr>
          <p:cNvSpPr txBox="1"/>
          <p:nvPr/>
        </p:nvSpPr>
        <p:spPr>
          <a:xfrm>
            <a:off x="39717342" y="11108568"/>
            <a:ext cx="9562934" cy="13572946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742950" indent="-742950">
              <a:buFont typeface="Wingdings"/>
              <a:buChar char="Ø"/>
            </a:pPr>
            <a:r>
              <a:rPr lang="en-US" sz="4400" dirty="0">
                <a:solidFill>
                  <a:schemeClr val="accent6">
                    <a:lumMod val="50000"/>
                  </a:schemeClr>
                </a:solidFill>
                <a:ea typeface="Calibri"/>
                <a:cs typeface="Calibri"/>
              </a:rPr>
              <a:t>While aspects of personal influences were not strong predictors of risk behaviors or crime involvement among emerging adults, some measures do approach significance, or are marginally significant. </a:t>
            </a:r>
          </a:p>
          <a:p>
            <a:pPr marL="742950" indent="-742950">
              <a:buFont typeface="Wingdings"/>
              <a:buChar char="Ø"/>
            </a:pPr>
            <a:r>
              <a:rPr lang="en-US" sz="4400" dirty="0">
                <a:solidFill>
                  <a:schemeClr val="accent6">
                    <a:lumMod val="50000"/>
                  </a:schemeClr>
                </a:solidFill>
                <a:ea typeface="Calibri"/>
                <a:cs typeface="Calibri"/>
              </a:rPr>
              <a:t>Previous research has proven otherwise, therefore this lack of predicting properties among each variable could be due to the fact that such a small sample size was used among only one community sample. </a:t>
            </a:r>
          </a:p>
          <a:p>
            <a:pPr marL="742950" indent="-742950">
              <a:buFont typeface="Wingdings"/>
              <a:buChar char="Ø"/>
            </a:pPr>
            <a:r>
              <a:rPr lang="en-US" sz="4400" dirty="0">
                <a:solidFill>
                  <a:schemeClr val="accent6">
                    <a:lumMod val="50000"/>
                  </a:schemeClr>
                </a:solidFill>
                <a:ea typeface="Calibri"/>
                <a:cs typeface="Calibri"/>
              </a:rPr>
              <a:t>Narcissism scores were not generally high among the participant community sample; therefore, a  true measure of narcissism and risk-taking behaviors and criminal activity could not be assessed with this sample. </a:t>
            </a:r>
          </a:p>
          <a:p>
            <a:pPr marL="742950" indent="-742950">
              <a:buFont typeface="Wingdings"/>
              <a:buChar char="Ø"/>
            </a:pPr>
            <a:endParaRPr lang="en-US" sz="4000" dirty="0">
              <a:solidFill>
                <a:schemeClr val="accent6">
                  <a:lumMod val="50000"/>
                </a:schemeClr>
              </a:solidFill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2638565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3481</TotalTime>
  <Words>656</Words>
  <Application>Microsoft Office PowerPoint</Application>
  <PresentationFormat>Custom</PresentationFormat>
  <Paragraphs>79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Mike Morrison</dc:creator>
  <cp:lastModifiedBy>tw</cp:lastModifiedBy>
  <cp:revision>1566</cp:revision>
  <cp:lastPrinted>2020-03-05T19:42:04Z</cp:lastPrinted>
  <dcterms:created xsi:type="dcterms:W3CDTF">2018-09-16T19:13:41Z</dcterms:created>
  <dcterms:modified xsi:type="dcterms:W3CDTF">2022-04-18T13:05:02Z</dcterms:modified>
</cp:coreProperties>
</file>