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Arial Black" panose="020B0A04020102020204" pitchFamily="34" charset="0"/>
      <p:bold r:id="rId4"/>
    </p:embeddedFont>
    <p:embeddedFont>
      <p:font typeface="Calibri" panose="020F0502020204030204" pitchFamily="34" charset="0"/>
      <p:regular r:id="rId5"/>
      <p:bold r:id="rId6"/>
      <p:italic r:id="rId7"/>
      <p:boldItalic r:id="rId8"/>
    </p:embeddedFont>
    <p:embeddedFont>
      <p:font typeface="Domine" panose="020B0604020202020204" charset="0"/>
      <p:regular r:id="rId9"/>
    </p:embeddedFont>
    <p:embeddedFont>
      <p:font typeface="Montserrat Extra Bold" panose="020B0604020202020204" charset="0"/>
      <p:bold r:id="rId10"/>
    </p:embeddedFont>
  </p:embeddedFontLst>
  <p:custDataLst>
    <p:tags r:id="rId11"/>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BD3"/>
    <a:srgbClr val="E3E3E3"/>
    <a:srgbClr val="F59696"/>
    <a:srgbClr val="DCDCDC"/>
    <a:srgbClr val="A0BEC8"/>
    <a:srgbClr val="C9F1FF"/>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5" autoAdjust="0"/>
    <p:restoredTop sz="93792" autoAdjust="0"/>
  </p:normalViewPr>
  <p:slideViewPr>
    <p:cSldViewPr snapToGrid="0">
      <p:cViewPr>
        <p:scale>
          <a:sx n="14" d="100"/>
          <a:sy n="14" d="100"/>
        </p:scale>
        <p:origin x="1436" y="-136"/>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gs" Target="tags/tag1.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51" name="Title 11">
            <a:extLst>
              <a:ext uri="{FF2B5EF4-FFF2-40B4-BE49-F238E27FC236}">
                <a16:creationId xmlns:a16="http://schemas.microsoft.com/office/drawing/2014/main" id="{EE7A5C51-35F0-4B71-992D-43D344D16C04}"/>
              </a:ext>
            </a:extLst>
          </p:cNvPr>
          <p:cNvSpPr txBox="1"/>
          <p:nvPr/>
        </p:nvSpPr>
        <p:spPr>
          <a:xfrm>
            <a:off x="1371600" y="514247"/>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000" b="1" dirty="0">
                <a:solidFill>
                  <a:schemeClr val="bg1"/>
                </a:solidFill>
              </a:rPr>
              <a:t>Variations in Slow-Wave EEG and Working Memory Deficits During Letter Number Sequencing Task Post-Concussion</a:t>
            </a:r>
            <a:endParaRPr lang="en-US" sz="8000" dirty="0">
              <a:solidFill>
                <a:schemeClr val="bg1"/>
              </a:solidFill>
            </a:endParaRP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1371600" y="3169714"/>
            <a:ext cx="41148000" cy="3046988"/>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6000" dirty="0">
                <a:solidFill>
                  <a:schemeClr val="bg1"/>
                </a:solidFill>
              </a:rPr>
              <a:t>By: Morgan Sotoloff</a:t>
            </a:r>
          </a:p>
          <a:p>
            <a:pPr algn="ctr"/>
            <a:r>
              <a:rPr lang="en-US" sz="5400" dirty="0">
                <a:solidFill>
                  <a:schemeClr val="bg1"/>
                </a:solidFill>
              </a:rPr>
              <a:t>Mentor: Dr. Joel Bish </a:t>
            </a:r>
          </a:p>
          <a:p>
            <a:pPr algn="ctr"/>
            <a:r>
              <a:rPr lang="en-US" sz="5400" i="1" dirty="0">
                <a:solidFill>
                  <a:schemeClr val="bg1"/>
                </a:solidFill>
              </a:rPr>
              <a:t>Department of Neuroscience/Psychology</a:t>
            </a:r>
          </a:p>
        </p:txBody>
      </p:sp>
      <p:sp>
        <p:nvSpPr>
          <p:cNvPr id="71" name="Rectangle: Rounded Corners 70"/>
          <p:cNvSpPr/>
          <p:nvPr/>
        </p:nvSpPr>
        <p:spPr>
          <a:xfrm>
            <a:off x="33120682" y="28467031"/>
            <a:ext cx="10058400" cy="3651292"/>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9" name="TextBox 58">
            <a:extLst>
              <a:ext uri="{FF2B5EF4-FFF2-40B4-BE49-F238E27FC236}">
                <a16:creationId xmlns:a16="http://schemas.microsoft.com/office/drawing/2014/main" id="{2224C3B5-C740-463A-8086-222E05D55D53}"/>
              </a:ext>
            </a:extLst>
          </p:cNvPr>
          <p:cNvSpPr txBox="1"/>
          <p:nvPr/>
        </p:nvSpPr>
        <p:spPr>
          <a:xfrm>
            <a:off x="33577882" y="29526565"/>
            <a:ext cx="9398918" cy="2400657"/>
          </a:xfrm>
          <a:prstGeom prst="rect">
            <a:avLst/>
          </a:prstGeom>
          <a:noFill/>
        </p:spPr>
        <p:txBody>
          <a:bodyPr wrap="square" rtlCol="0">
            <a:spAutoFit/>
          </a:bodyPr>
          <a:lstStyle>
            <a:defPPr>
              <a:defRPr kern="1200" smtId="4294967295"/>
            </a:defPPr>
          </a:lstStyle>
          <a:p>
            <a:r>
              <a:rPr lang="en-US" sz="2500" dirty="0"/>
              <a:t>I would like to extend my gratitude to all members of Dr. Bish’s lab for their help in data collection. I am also grateful for the Psychology and Neuroscience department of Ursinus College for providing the funds to make this study possible. Lastly, I would like to thank Dr. Joel Bish for his aid and mentorship throughout the entire course of this project.</a:t>
            </a:r>
            <a:endParaRPr lang="en-US" sz="2500" dirty="0">
              <a:latin typeface="Domine" panose="02040503040403060204" pitchFamily="18"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3577882" y="28880234"/>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Acknowledgements</a:t>
            </a:r>
          </a:p>
        </p:txBody>
      </p:sp>
      <p:sp>
        <p:nvSpPr>
          <p:cNvPr id="42" name="Rectangle: Rounded Corners 41"/>
          <p:cNvSpPr/>
          <p:nvPr/>
        </p:nvSpPr>
        <p:spPr>
          <a:xfrm>
            <a:off x="33120682" y="7030150"/>
            <a:ext cx="10058400" cy="10809466"/>
          </a:xfrm>
          <a:prstGeom prst="roundRect">
            <a:avLst>
              <a:gd name="adj" fmla="val 1477"/>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61" name="TextBox 60">
            <a:extLst>
              <a:ext uri="{FF2B5EF4-FFF2-40B4-BE49-F238E27FC236}">
                <a16:creationId xmlns:a16="http://schemas.microsoft.com/office/drawing/2014/main" id="{89EBE15B-4246-47D5-A572-FC8BC1A36A14}"/>
              </a:ext>
            </a:extLst>
          </p:cNvPr>
          <p:cNvSpPr txBox="1"/>
          <p:nvPr/>
        </p:nvSpPr>
        <p:spPr>
          <a:xfrm>
            <a:off x="33439458" y="8167426"/>
            <a:ext cx="9601201" cy="9233297"/>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700" dirty="0">
                <a:ea typeface="Open Sans" panose="020B0606030504020204" pitchFamily="34" charset="0"/>
                <a:cs typeface="Open Sans" panose="020B0606030504020204" pitchFamily="34" charset="0"/>
              </a:rPr>
              <a:t>Concussed individuals performed significantly worse overall on the LNS task and showed variances among theta/beta ratios through the duration of the task.</a:t>
            </a:r>
          </a:p>
          <a:p>
            <a:pPr marL="457200" indent="-457200">
              <a:buFont typeface="Arial" panose="020B0604020202020204" pitchFamily="34" charset="0"/>
              <a:buChar char="•"/>
            </a:pPr>
            <a:r>
              <a:rPr lang="en-US" sz="2700" dirty="0">
                <a:ea typeface="Open Sans" panose="020B0606030504020204" pitchFamily="34" charset="0"/>
                <a:cs typeface="Open Sans" panose="020B0606030504020204" pitchFamily="34" charset="0"/>
              </a:rPr>
              <a:t>Concussions negatively impact executive function causing deficits to various complex cognitive processes.</a:t>
            </a:r>
          </a:p>
          <a:p>
            <a:pPr marL="1371600" lvl="1" indent="-457200">
              <a:buFont typeface="Arial" panose="020B0604020202020204" pitchFamily="34" charset="0"/>
              <a:buChar char="•"/>
            </a:pPr>
            <a:r>
              <a:rPr lang="en-US" sz="2700" dirty="0"/>
              <a:t>Inappropriate elevation of theta/beta power has previously been found to be positively correlated with inattention (Putman, 2014).</a:t>
            </a:r>
          </a:p>
          <a:p>
            <a:pPr marL="1371600" lvl="1" indent="-457200">
              <a:buFont typeface="Arial" panose="020B0604020202020204" pitchFamily="34" charset="0"/>
              <a:buChar char="•"/>
            </a:pPr>
            <a:r>
              <a:rPr lang="en-US" sz="2700" dirty="0"/>
              <a:t>Similar findings indicated that variances among theta/beta power may be indicative of a compensation mechanism due to post-concussive damage (Balkan, 2015).</a:t>
            </a:r>
          </a:p>
          <a:p>
            <a:pPr marL="1371600" lvl="1" indent="-457200">
              <a:buFont typeface="Arial" panose="020B0604020202020204" pitchFamily="34" charset="0"/>
              <a:buChar char="•"/>
            </a:pPr>
            <a:r>
              <a:rPr lang="en-US" sz="2700" dirty="0"/>
              <a:t>Concussed individuals displayed a similar inability to activate and modulate working memory during increasing difficulty of an n-back test (McAllister, 2006).</a:t>
            </a:r>
          </a:p>
          <a:p>
            <a:pPr marL="457200" indent="-457200">
              <a:buFont typeface="Arial" panose="020B0604020202020204" pitchFamily="34" charset="0"/>
              <a:buChar char="•"/>
            </a:pPr>
            <a:r>
              <a:rPr lang="en-US" sz="2700" dirty="0">
                <a:ea typeface="Open Sans" panose="020B0606030504020204" pitchFamily="34" charset="0"/>
                <a:cs typeface="Open Sans" panose="020B0606030504020204" pitchFamily="34" charset="0"/>
              </a:rPr>
              <a:t>Further research should utilize other working memory tasks, pre-season baseline testing, and a larger sample size to establish a relationship between the variances in EEG waves and executive function deficits.</a:t>
            </a:r>
          </a:p>
          <a:p>
            <a:pPr marL="457200" indent="-457200">
              <a:buFont typeface="Arial" panose="020B0604020202020204" pitchFamily="34" charset="0"/>
              <a:buChar char="•"/>
            </a:pPr>
            <a:r>
              <a:rPr lang="en-US" sz="2700" dirty="0">
                <a:ea typeface="Open Sans" panose="020B0606030504020204" pitchFamily="34" charset="0"/>
                <a:cs typeface="Open Sans" panose="020B0606030504020204" pitchFamily="34" charset="0"/>
              </a:rPr>
              <a:t>This study provides evidence of the application of EEG as a sufficient neuroimaging technique for assessing mTBI. </a:t>
            </a:r>
          </a:p>
        </p:txBody>
      </p:sp>
      <p:sp>
        <p:nvSpPr>
          <p:cNvPr id="83" name="TextBox 82">
            <a:extLst>
              <a:ext uri="{FF2B5EF4-FFF2-40B4-BE49-F238E27FC236}">
                <a16:creationId xmlns:a16="http://schemas.microsoft.com/office/drawing/2014/main" id="{66B428E8-E946-4C04-BA2E-DBE7C90A92EC}"/>
              </a:ext>
            </a:extLst>
          </p:cNvPr>
          <p:cNvSpPr txBox="1"/>
          <p:nvPr/>
        </p:nvSpPr>
        <p:spPr>
          <a:xfrm>
            <a:off x="33577882" y="7482385"/>
            <a:ext cx="9144000" cy="646331"/>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Conclusion</a:t>
            </a:r>
          </a:p>
        </p:txBody>
      </p:sp>
      <p:sp>
        <p:nvSpPr>
          <p:cNvPr id="45" name="Rectangle: Rounded Corners 44"/>
          <p:cNvSpPr/>
          <p:nvPr/>
        </p:nvSpPr>
        <p:spPr>
          <a:xfrm>
            <a:off x="33120682" y="18592023"/>
            <a:ext cx="10058400" cy="9122598"/>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4" name="TextBox 83">
            <a:extLst>
              <a:ext uri="{FF2B5EF4-FFF2-40B4-BE49-F238E27FC236}">
                <a16:creationId xmlns:a16="http://schemas.microsoft.com/office/drawing/2014/main" id="{7ABCCD2C-433F-478B-B18B-A4DAD100C702}"/>
              </a:ext>
            </a:extLst>
          </p:cNvPr>
          <p:cNvSpPr txBox="1"/>
          <p:nvPr/>
        </p:nvSpPr>
        <p:spPr>
          <a:xfrm>
            <a:off x="33514019" y="19619763"/>
            <a:ext cx="9526640" cy="7448193"/>
          </a:xfrm>
          <a:prstGeom prst="rect">
            <a:avLst/>
          </a:prstGeom>
          <a:noFill/>
        </p:spPr>
        <p:txBody>
          <a:bodyPr wrap="square" rtlCol="0">
            <a:spAutoFit/>
          </a:bodyPr>
          <a:lstStyle>
            <a:defPPr>
              <a:defRPr kern="1200" smtId="4294967295"/>
            </a:defPPr>
          </a:lstStyle>
          <a:p>
            <a:r>
              <a:rPr lang="en-US" sz="1800" dirty="0"/>
              <a:t>Balkan O, </a:t>
            </a:r>
            <a:r>
              <a:rPr lang="en-US" sz="1800" dirty="0" err="1"/>
              <a:t>Virji</a:t>
            </a:r>
            <a:r>
              <a:rPr lang="en-US" sz="1800" dirty="0"/>
              <a:t>-Babul N, Miyakoshi M, </a:t>
            </a:r>
            <a:r>
              <a:rPr lang="en-US" sz="1800" dirty="0" err="1"/>
              <a:t>Makeig</a:t>
            </a:r>
            <a:r>
              <a:rPr lang="en-US" sz="1800" dirty="0"/>
              <a:t> S, </a:t>
            </a:r>
            <a:r>
              <a:rPr lang="en-US" sz="1800" dirty="0" err="1"/>
              <a:t>Garudadri</a:t>
            </a:r>
            <a:r>
              <a:rPr lang="en-US" sz="1800" dirty="0"/>
              <a:t> H. Source-domain spectral EEG analysis of sports-related concussion via measure projection analysis. </a:t>
            </a:r>
            <a:r>
              <a:rPr lang="en-US" sz="1800" dirty="0" err="1"/>
              <a:t>Annu</a:t>
            </a:r>
            <a:r>
              <a:rPr lang="en-US" sz="1800" dirty="0"/>
              <a:t> Int Conf IEEE </a:t>
            </a:r>
            <a:r>
              <a:rPr lang="en-US" sz="1800" dirty="0" err="1"/>
              <a:t>Eng</a:t>
            </a:r>
            <a:r>
              <a:rPr lang="en-US" sz="1800" dirty="0"/>
              <a:t> Med Biol Soc. 2015; 4053-4056</a:t>
            </a:r>
          </a:p>
          <a:p>
            <a:endParaRPr lang="en-US" sz="800" dirty="0"/>
          </a:p>
          <a:p>
            <a:r>
              <a:rPr lang="en-US" sz="1800" dirty="0" err="1"/>
              <a:t>Bohnen</a:t>
            </a:r>
            <a:r>
              <a:rPr lang="en-US" sz="1800" dirty="0"/>
              <a:t> NL, </a:t>
            </a:r>
            <a:r>
              <a:rPr lang="en-US" sz="1800" dirty="0" err="1"/>
              <a:t>Jolles</a:t>
            </a:r>
            <a:r>
              <a:rPr lang="en-US" sz="1800" dirty="0"/>
              <a:t> J, </a:t>
            </a:r>
            <a:r>
              <a:rPr lang="en-US" sz="1800" dirty="0" err="1"/>
              <a:t>Twijnstra</a:t>
            </a:r>
            <a:r>
              <a:rPr lang="en-US" sz="1800" dirty="0"/>
              <a:t> A. Neuropsychological deficits in patients with persistent symptoms six months after mild head injury. J </a:t>
            </a:r>
            <a:r>
              <a:rPr lang="en-US" sz="1800" dirty="0" err="1"/>
              <a:t>Neurosurg</a:t>
            </a:r>
            <a:r>
              <a:rPr lang="en-US" sz="1800" dirty="0"/>
              <a:t>. 1992; 30(5): 692-696</a:t>
            </a:r>
          </a:p>
          <a:p>
            <a:endParaRPr lang="en-US" sz="800" dirty="0"/>
          </a:p>
          <a:p>
            <a:r>
              <a:rPr lang="en-US" sz="1800" dirty="0" err="1"/>
              <a:t>Broglio</a:t>
            </a:r>
            <a:r>
              <a:rPr lang="en-US" sz="1800" dirty="0"/>
              <a:t> SP, Pontifex MB, O'Connor P, Hillman CH. The persistent effects of concussion on neuroelectric indices of attention. J Neurotrauma. 2009; 26(9): 1463 1470</a:t>
            </a:r>
          </a:p>
          <a:p>
            <a:endParaRPr lang="en-US" sz="800" dirty="0"/>
          </a:p>
          <a:p>
            <a:r>
              <a:rPr lang="en-US" sz="1800" dirty="0"/>
              <a:t>Chan RC. Attentional deficits in patients with post-concussion symptoms: a componential perspective. Brain Injury. 2001; 15(1): 71-94</a:t>
            </a:r>
          </a:p>
          <a:p>
            <a:endParaRPr lang="en-US" sz="800" dirty="0"/>
          </a:p>
          <a:p>
            <a:r>
              <a:rPr lang="en-US" sz="1800" dirty="0" err="1"/>
              <a:t>Halterman</a:t>
            </a:r>
            <a:r>
              <a:rPr lang="en-US" sz="1800" dirty="0"/>
              <a:t> CI, </a:t>
            </a:r>
            <a:r>
              <a:rPr lang="en-US" sz="1800" dirty="0" err="1"/>
              <a:t>Langan</a:t>
            </a:r>
            <a:r>
              <a:rPr lang="en-US" sz="1800" dirty="0"/>
              <a:t> J, Drew A, Rodriguez E, </a:t>
            </a:r>
            <a:r>
              <a:rPr lang="en-US" sz="1800" dirty="0" err="1"/>
              <a:t>Osternig</a:t>
            </a:r>
            <a:r>
              <a:rPr lang="en-US" sz="1800" dirty="0"/>
              <a:t> LR, Chou LS, et al. Tracking the recovery of visuospatial attention deficits in mild traumatic brain injury. Brain. 2005; 129(3): 747-753</a:t>
            </a:r>
          </a:p>
          <a:p>
            <a:endParaRPr lang="en-US" sz="800" dirty="0"/>
          </a:p>
          <a:p>
            <a:r>
              <a:rPr lang="en-US" sz="1800" dirty="0"/>
              <a:t>McAllister TW, Flashman LA, McDonald BC, </a:t>
            </a:r>
            <a:r>
              <a:rPr lang="en-US" sz="1800" dirty="0" err="1"/>
              <a:t>Saykin</a:t>
            </a:r>
            <a:r>
              <a:rPr lang="en-US" sz="1800" dirty="0"/>
              <a:t> AJ. Mechanisms of working memory dysfunction after mild and moderate TBI: evidence from functional MRI and neurogenetics. J Neurotrauma. 2006; 23(10): 1450-1467</a:t>
            </a:r>
          </a:p>
          <a:p>
            <a:endParaRPr lang="en-US" sz="800" dirty="0"/>
          </a:p>
          <a:p>
            <a:r>
              <a:rPr lang="en-US" sz="1800" dirty="0" err="1"/>
              <a:t>Ozen</a:t>
            </a:r>
            <a:r>
              <a:rPr lang="en-US" sz="1800" dirty="0"/>
              <a:t> LJ, </a:t>
            </a:r>
            <a:r>
              <a:rPr lang="en-US" sz="1800" dirty="0" err="1"/>
              <a:t>Itier</a:t>
            </a:r>
            <a:r>
              <a:rPr lang="en-US" sz="1800" dirty="0"/>
              <a:t> RJ, Preston FF, Fernandes MA. Long-term working memory deficits after concussion: electrophysiological evidence. Brain injury. 2013; 27(11): 1244-1255</a:t>
            </a:r>
          </a:p>
          <a:p>
            <a:endParaRPr lang="en-US" sz="800" dirty="0"/>
          </a:p>
          <a:p>
            <a:r>
              <a:rPr lang="en-US" sz="1800" dirty="0"/>
              <a:t>Putman P, Verkuil B, Arias-Garcia E, </a:t>
            </a:r>
            <a:r>
              <a:rPr lang="en-US" sz="1800" dirty="0" err="1"/>
              <a:t>Pantazi</a:t>
            </a:r>
            <a:r>
              <a:rPr lang="en-US" sz="1800" dirty="0"/>
              <a:t> I, Van </a:t>
            </a:r>
            <a:r>
              <a:rPr lang="en-US" sz="1800" dirty="0" err="1"/>
              <a:t>Schie</a:t>
            </a:r>
            <a:r>
              <a:rPr lang="en-US" sz="1800" dirty="0"/>
              <a:t> C. EEG theta/beta ratio as a potential biomarker for attentional control and resilience against deleterious effects of stress on attention. </a:t>
            </a:r>
            <a:r>
              <a:rPr lang="en-US" sz="1800" dirty="0" err="1"/>
              <a:t>Cogn</a:t>
            </a:r>
            <a:r>
              <a:rPr lang="en-US" sz="1800" dirty="0"/>
              <a:t> Affect </a:t>
            </a:r>
            <a:r>
              <a:rPr lang="en-US" sz="1800" dirty="0" err="1"/>
              <a:t>Behav</a:t>
            </a:r>
            <a:r>
              <a:rPr lang="en-US" sz="1800" dirty="0"/>
              <a:t> </a:t>
            </a:r>
            <a:r>
              <a:rPr lang="en-US" sz="1800" dirty="0" err="1"/>
              <a:t>Neurosci</a:t>
            </a:r>
            <a:r>
              <a:rPr lang="en-US" sz="1800" dirty="0"/>
              <a:t>. 2014; 14(2): 782-791</a:t>
            </a:r>
          </a:p>
          <a:p>
            <a:endParaRPr lang="en-US" sz="800" dirty="0"/>
          </a:p>
          <a:p>
            <a:r>
              <a:rPr lang="en-US" sz="1800" dirty="0" err="1"/>
              <a:t>Skandsen</a:t>
            </a:r>
            <a:r>
              <a:rPr lang="en-US" sz="1800" dirty="0"/>
              <a:t> T, </a:t>
            </a:r>
            <a:r>
              <a:rPr lang="en-US" sz="1800" dirty="0" err="1"/>
              <a:t>Finnanger</a:t>
            </a:r>
            <a:r>
              <a:rPr lang="en-US" sz="1800" dirty="0"/>
              <a:t> TG, Andersson S, </a:t>
            </a:r>
            <a:r>
              <a:rPr lang="en-US" sz="1800" dirty="0" err="1"/>
              <a:t>Lydersen</a:t>
            </a:r>
            <a:r>
              <a:rPr lang="en-US" sz="1800" dirty="0"/>
              <a:t> S, Brunner JF, Vik A. Cognitive impairment 3 months after moderate and severe traumatic brain injury: a prospective follow-up study. J Phys Med </a:t>
            </a:r>
            <a:r>
              <a:rPr lang="en-US" sz="1800" dirty="0" err="1"/>
              <a:t>Rehabil</a:t>
            </a:r>
            <a:r>
              <a:rPr lang="en-US" sz="1800" dirty="0"/>
              <a:t>. 2010; 91(12):1904-1913</a:t>
            </a:r>
          </a:p>
        </p:txBody>
      </p:sp>
      <p:sp>
        <p:nvSpPr>
          <p:cNvPr id="85" name="TextBox 84">
            <a:extLst>
              <a:ext uri="{FF2B5EF4-FFF2-40B4-BE49-F238E27FC236}">
                <a16:creationId xmlns:a16="http://schemas.microsoft.com/office/drawing/2014/main" id="{2F9F16DD-B1FB-447B-BA78-9201D1B2D897}"/>
              </a:ext>
            </a:extLst>
          </p:cNvPr>
          <p:cNvSpPr txBox="1"/>
          <p:nvPr/>
        </p:nvSpPr>
        <p:spPr>
          <a:xfrm>
            <a:off x="33577881" y="18810143"/>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References</a:t>
            </a:r>
          </a:p>
        </p:txBody>
      </p:sp>
      <p:sp>
        <p:nvSpPr>
          <p:cNvPr id="39" name="Rectangle: Rounded Corners 38"/>
          <p:cNvSpPr/>
          <p:nvPr/>
        </p:nvSpPr>
        <p:spPr>
          <a:xfrm>
            <a:off x="712119" y="7030149"/>
            <a:ext cx="10058400" cy="10329414"/>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6" name="TextBox 45"/>
          <p:cNvSpPr txBox="1"/>
          <p:nvPr/>
        </p:nvSpPr>
        <p:spPr>
          <a:xfrm>
            <a:off x="1169319" y="8125041"/>
            <a:ext cx="9293118" cy="9233297"/>
          </a:xfrm>
          <a:prstGeom prst="rect">
            <a:avLst/>
          </a:prstGeom>
          <a:noFill/>
        </p:spPr>
        <p:txBody>
          <a:bodyPr wrap="square" rtlCol="0">
            <a:spAutoFit/>
          </a:bodyPr>
          <a:lstStyle>
            <a:defPPr>
              <a:defRPr kern="1200" smtId="4294967295"/>
            </a:defPPr>
          </a:lstStyle>
          <a:p>
            <a:r>
              <a:rPr lang="en-US" sz="2650" dirty="0"/>
              <a:t>As the prevalence of sports related concussions rise, the long-term effects of concussions have garnered increasing research attention. Previous research has demonstrated that certain dimensions of executive function are especially susceptible to mild traumatic brain injury (mTBI), specifically working memory and attention. Previous studies using electroencephalography (EEG) have found that increased very low frequency oscillations (VLFO) disrupt goal-oriented activities and are associated with difficulties in cognition, hyperactivity, and inattention in concussed individuals after mTBI. This study utilized continuous EEG during a letter number sequencing task on concussed and non-concussed individuals to assess deficits related to working memory and attention. It was hypothesized that concussed student athletes would display greater VLFO and decreased accuracy during the Millisecond Letter Number Sequencing Task. Results of this study showed evidence of a significant increase in the theta/beta ratio during the letter number reordering span in concussed individuals as well as shorter forward and overall span. This study concluded that individual's post-concussion show altered activity within the frontal lobe region during working memory tasks.</a:t>
            </a:r>
          </a:p>
        </p:txBody>
      </p:sp>
      <p:sp>
        <p:nvSpPr>
          <p:cNvPr id="47" name="TextBox 46"/>
          <p:cNvSpPr txBox="1"/>
          <p:nvPr/>
        </p:nvSpPr>
        <p:spPr>
          <a:xfrm>
            <a:off x="1169319" y="7482385"/>
            <a:ext cx="9144000" cy="646331"/>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Abstract</a:t>
            </a:r>
          </a:p>
        </p:txBody>
      </p:sp>
      <p:sp>
        <p:nvSpPr>
          <p:cNvPr id="43" name="Rectangle: Rounded Corners 42"/>
          <p:cNvSpPr/>
          <p:nvPr/>
        </p:nvSpPr>
        <p:spPr>
          <a:xfrm>
            <a:off x="786678" y="18199501"/>
            <a:ext cx="10058400" cy="13918822"/>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6" name="TextBox 85">
            <a:extLst>
              <a:ext uri="{FF2B5EF4-FFF2-40B4-BE49-F238E27FC236}">
                <a16:creationId xmlns:a16="http://schemas.microsoft.com/office/drawing/2014/main" id="{9B320F11-3F85-4920-92E0-15D89C7AF4D2}"/>
              </a:ext>
            </a:extLst>
          </p:cNvPr>
          <p:cNvSpPr txBox="1"/>
          <p:nvPr/>
        </p:nvSpPr>
        <p:spPr>
          <a:xfrm>
            <a:off x="1169318" y="19352178"/>
            <a:ext cx="9562399" cy="5693866"/>
          </a:xfrm>
          <a:prstGeom prst="rect">
            <a:avLst/>
          </a:prstGeom>
          <a:noFill/>
        </p:spPr>
        <p:txBody>
          <a:bodyPr wrap="square" rtlCol="0">
            <a:spAutoFit/>
          </a:bodyPr>
          <a:lstStyle>
            <a:defPPr>
              <a:defRPr kern="1200" smtId="4294967295"/>
            </a:defPPr>
          </a:lstStyle>
          <a:p>
            <a:pPr marL="342900" indent="-342900">
              <a:buFont typeface="Arial" panose="020B0604020202020204" pitchFamily="34" charset="0"/>
              <a:buChar char="•"/>
            </a:pPr>
            <a:r>
              <a:rPr lang="en-US" sz="2600" dirty="0">
                <a:ea typeface="Open Sans" panose="020B0606030504020204" pitchFamily="34" charset="0"/>
                <a:cs typeface="Open Sans" panose="020B0606030504020204" pitchFamily="34" charset="0"/>
              </a:rPr>
              <a:t>Concussions are one of the most prevalent sports related injuries and can cause significant cognitive impairment.</a:t>
            </a:r>
          </a:p>
          <a:p>
            <a:pPr marL="342900" indent="-342900">
              <a:buFont typeface="Arial" panose="020B0604020202020204" pitchFamily="34" charset="0"/>
              <a:buChar char="•"/>
            </a:pPr>
            <a:r>
              <a:rPr lang="en-US" sz="2600" dirty="0"/>
              <a:t>The duration of symptomatology after suffering from a mTBI is variable for both acute and long-term effects.</a:t>
            </a:r>
          </a:p>
          <a:p>
            <a:pPr marL="342900" indent="-342900">
              <a:buFont typeface="Arial" panose="020B0604020202020204" pitchFamily="34" charset="0"/>
              <a:buChar char="•"/>
            </a:pPr>
            <a:r>
              <a:rPr lang="en-US" sz="2600" dirty="0"/>
              <a:t>The frontal lobe of the brain is responsible for many complex activities concerned with planning, problem solving, decision making, attention, impulse control and memory; all fall under the umbrella of “executive functioning.”</a:t>
            </a:r>
          </a:p>
          <a:p>
            <a:pPr marL="342900" indent="-342900">
              <a:buFont typeface="Arial" panose="020B0604020202020204" pitchFamily="34" charset="0"/>
              <a:buChar char="•"/>
            </a:pPr>
            <a:r>
              <a:rPr lang="en-US" sz="2600" dirty="0">
                <a:ea typeface="Open Sans" panose="020B0606030504020204" pitchFamily="34" charset="0"/>
                <a:cs typeface="Open Sans" panose="020B0606030504020204" pitchFamily="34" charset="0"/>
              </a:rPr>
              <a:t>Long-term deficits associated with executive function have been previously found to linger up to three years post-concussion (</a:t>
            </a:r>
            <a:r>
              <a:rPr lang="en-US" sz="2600" dirty="0" err="1">
                <a:ea typeface="Open Sans" panose="020B0606030504020204" pitchFamily="34" charset="0"/>
                <a:cs typeface="Open Sans" panose="020B0606030504020204" pitchFamily="34" charset="0"/>
              </a:rPr>
              <a:t>Skandsen</a:t>
            </a:r>
            <a:r>
              <a:rPr lang="en-US" sz="2600" dirty="0">
                <a:ea typeface="Open Sans" panose="020B0606030504020204" pitchFamily="34" charset="0"/>
                <a:cs typeface="Open Sans" panose="020B0606030504020204" pitchFamily="34" charset="0"/>
              </a:rPr>
              <a:t> et al., 2010; </a:t>
            </a:r>
            <a:r>
              <a:rPr lang="en-US" sz="2600" dirty="0" err="1">
                <a:ea typeface="Open Sans" panose="020B0606030504020204" pitchFamily="34" charset="0"/>
                <a:cs typeface="Open Sans" panose="020B0606030504020204" pitchFamily="34" charset="0"/>
              </a:rPr>
              <a:t>Halterman</a:t>
            </a:r>
            <a:r>
              <a:rPr lang="en-US" sz="2600" dirty="0">
                <a:ea typeface="Open Sans" panose="020B0606030504020204" pitchFamily="34" charset="0"/>
                <a:cs typeface="Open Sans" panose="020B0606030504020204" pitchFamily="34" charset="0"/>
              </a:rPr>
              <a:t> et al., 2005)</a:t>
            </a:r>
          </a:p>
          <a:p>
            <a:pPr marL="342900" indent="-342900">
              <a:buFont typeface="Arial" panose="020B0604020202020204" pitchFamily="34" charset="0"/>
              <a:buChar char="•"/>
            </a:pPr>
            <a:r>
              <a:rPr lang="en-US" sz="2600" dirty="0">
                <a:ea typeface="Open Sans" panose="020B0606030504020204" pitchFamily="34" charset="0"/>
                <a:cs typeface="Open Sans" panose="020B0606030504020204" pitchFamily="34" charset="0"/>
              </a:rPr>
              <a:t>Inefficiency in allocating attentional resources has been shown to impact processing speed and accuracy in tasks that test working memory (</a:t>
            </a:r>
            <a:r>
              <a:rPr lang="en-US" sz="2600" dirty="0" err="1">
                <a:ea typeface="Open Sans" panose="020B0606030504020204" pitchFamily="34" charset="0"/>
                <a:cs typeface="Open Sans" panose="020B0606030504020204" pitchFamily="34" charset="0"/>
              </a:rPr>
              <a:t>Broglio</a:t>
            </a:r>
            <a:r>
              <a:rPr lang="en-US" sz="2600" dirty="0">
                <a:ea typeface="Open Sans" panose="020B0606030504020204" pitchFamily="34" charset="0"/>
                <a:cs typeface="Open Sans" panose="020B0606030504020204" pitchFamily="34" charset="0"/>
              </a:rPr>
              <a:t>, 2009; Chan, 2001; </a:t>
            </a:r>
            <a:r>
              <a:rPr lang="en-US" sz="2600" dirty="0" err="1">
                <a:ea typeface="Open Sans" panose="020B0606030504020204" pitchFamily="34" charset="0"/>
                <a:cs typeface="Open Sans" panose="020B0606030504020204" pitchFamily="34" charset="0"/>
              </a:rPr>
              <a:t>Ozen</a:t>
            </a:r>
            <a:r>
              <a:rPr lang="en-US" sz="2600" dirty="0">
                <a:ea typeface="Open Sans" panose="020B0606030504020204" pitchFamily="34" charset="0"/>
                <a:cs typeface="Open Sans" panose="020B0606030504020204" pitchFamily="34" charset="0"/>
              </a:rPr>
              <a:t> 2013)</a:t>
            </a:r>
          </a:p>
        </p:txBody>
      </p:sp>
      <p:sp>
        <p:nvSpPr>
          <p:cNvPr id="87" name="TextBox 86">
            <a:extLst>
              <a:ext uri="{FF2B5EF4-FFF2-40B4-BE49-F238E27FC236}">
                <a16:creationId xmlns:a16="http://schemas.microsoft.com/office/drawing/2014/main" id="{7DB2E49A-CE7A-4210-AE9F-5037030C938E}"/>
              </a:ext>
            </a:extLst>
          </p:cNvPr>
          <p:cNvSpPr txBox="1"/>
          <p:nvPr/>
        </p:nvSpPr>
        <p:spPr>
          <a:xfrm>
            <a:off x="1169319" y="18684267"/>
            <a:ext cx="9144000" cy="646331"/>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Introduction</a:t>
            </a:r>
          </a:p>
        </p:txBody>
      </p:sp>
      <p:sp>
        <p:nvSpPr>
          <p:cNvPr id="40" name="Rectangle: Rounded Corners 39"/>
          <p:cNvSpPr/>
          <p:nvPr/>
        </p:nvSpPr>
        <p:spPr>
          <a:xfrm>
            <a:off x="11482639" y="7030149"/>
            <a:ext cx="10058400" cy="25088175"/>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90" name="TextBox 89">
            <a:extLst>
              <a:ext uri="{FF2B5EF4-FFF2-40B4-BE49-F238E27FC236}">
                <a16:creationId xmlns:a16="http://schemas.microsoft.com/office/drawing/2014/main" id="{29FDCEBF-DA7D-4AE0-A6BD-06A1FEAE41E1}"/>
              </a:ext>
            </a:extLst>
          </p:cNvPr>
          <p:cNvSpPr txBox="1"/>
          <p:nvPr/>
        </p:nvSpPr>
        <p:spPr>
          <a:xfrm>
            <a:off x="11599364" y="22303392"/>
            <a:ext cx="9824950" cy="2724079"/>
          </a:xfrm>
          <a:prstGeom prst="rect">
            <a:avLst/>
          </a:prstGeom>
          <a:solidFill>
            <a:schemeClr val="bg1"/>
          </a:solidFill>
          <a:ln>
            <a:solidFill>
              <a:schemeClr val="tx1"/>
            </a:solidFill>
          </a:ln>
        </p:spPr>
        <p:txBody>
          <a:bodyPr wrap="square" rtlCol="0">
            <a:spAutoFit/>
          </a:bodyPr>
          <a:lstStyle>
            <a:defPPr>
              <a:defRPr kern="1200" smtId="4294967295"/>
            </a:defPPr>
          </a:lstStyle>
          <a:p>
            <a:pPr>
              <a:lnSpc>
                <a:spcPct val="150000"/>
              </a:lnSpc>
            </a:pPr>
            <a:r>
              <a:rPr lang="en-US" sz="2400" dirty="0">
                <a:solidFill>
                  <a:schemeClr val="tx1">
                    <a:lumMod val="65000"/>
                    <a:lumOff val="35000"/>
                  </a:schemeClr>
                </a:solidFill>
                <a:ea typeface="Open Sans" panose="020B0606030504020204" pitchFamily="34" charset="0"/>
                <a:cs typeface="Open Sans" panose="020B0606030504020204" pitchFamily="34" charset="0"/>
              </a:rPr>
              <a:t>	</a:t>
            </a:r>
            <a:r>
              <a:rPr lang="en-US" sz="2600" b="1" u="sng" dirty="0">
                <a:ea typeface="Open Sans" panose="020B0606030504020204" pitchFamily="34" charset="0"/>
                <a:cs typeface="Open Sans" panose="020B0606030504020204" pitchFamily="34" charset="0"/>
              </a:rPr>
              <a:t>Item</a:t>
            </a:r>
            <a:r>
              <a:rPr lang="en-US" sz="2600" dirty="0">
                <a:ea typeface="Open Sans" panose="020B0606030504020204" pitchFamily="34" charset="0"/>
                <a:cs typeface="Open Sans" panose="020B0606030504020204" pitchFamily="34" charset="0"/>
              </a:rPr>
              <a:t>               </a:t>
            </a:r>
            <a:r>
              <a:rPr lang="en-US" sz="2600" b="1" u="sng" dirty="0">
                <a:ea typeface="Open Sans" panose="020B0606030504020204" pitchFamily="34" charset="0"/>
                <a:cs typeface="Open Sans" panose="020B0606030504020204" pitchFamily="34" charset="0"/>
              </a:rPr>
              <a:t>Correct Response</a:t>
            </a:r>
          </a:p>
          <a:p>
            <a:pPr>
              <a:lnSpc>
                <a:spcPct val="150000"/>
              </a:lnSpc>
            </a:pPr>
            <a:r>
              <a:rPr lang="en-US" sz="2700" b="1" dirty="0">
                <a:solidFill>
                  <a:schemeClr val="accent5">
                    <a:lumMod val="75000"/>
                  </a:schemeClr>
                </a:solidFill>
                <a:ea typeface="Open Sans" panose="020B0606030504020204" pitchFamily="34" charset="0"/>
                <a:cs typeface="Open Sans" panose="020B0606030504020204" pitchFamily="34" charset="0"/>
              </a:rPr>
              <a:t>LNF – Forward Span</a:t>
            </a:r>
            <a:r>
              <a:rPr lang="en-US" sz="2700" dirty="0">
                <a:solidFill>
                  <a:schemeClr val="tx1">
                    <a:lumMod val="65000"/>
                    <a:lumOff val="35000"/>
                  </a:schemeClr>
                </a:solidFill>
                <a:ea typeface="Open Sans" panose="020B0606030504020204" pitchFamily="34" charset="0"/>
                <a:cs typeface="Open Sans" panose="020B0606030504020204" pitchFamily="34" charset="0"/>
              </a:rPr>
              <a:t>       9-A-6-J-3-P            9-A-6-J-3-P</a:t>
            </a:r>
          </a:p>
          <a:p>
            <a:pPr>
              <a:lnSpc>
                <a:spcPct val="150000"/>
              </a:lnSpc>
            </a:pPr>
            <a:r>
              <a:rPr lang="en-US" sz="2700" b="1" dirty="0">
                <a:solidFill>
                  <a:schemeClr val="accent6">
                    <a:lumMod val="75000"/>
                  </a:schemeClr>
                </a:solidFill>
                <a:ea typeface="Open Sans" panose="020B0606030504020204" pitchFamily="34" charset="0"/>
                <a:cs typeface="Open Sans" panose="020B0606030504020204" pitchFamily="34" charset="0"/>
              </a:rPr>
              <a:t>LNR – Reordering           </a:t>
            </a:r>
            <a:r>
              <a:rPr lang="en-US" sz="2700" dirty="0">
                <a:solidFill>
                  <a:schemeClr val="tx1">
                    <a:lumMod val="65000"/>
                    <a:lumOff val="35000"/>
                  </a:schemeClr>
                </a:solidFill>
                <a:ea typeface="Open Sans" panose="020B0606030504020204" pitchFamily="34" charset="0"/>
                <a:cs typeface="Open Sans" panose="020B0606030504020204" pitchFamily="34" charset="0"/>
              </a:rPr>
              <a:t>E-1-R-8-M-7           1-7-8-E-M-R</a:t>
            </a:r>
          </a:p>
          <a:p>
            <a:pPr>
              <a:lnSpc>
                <a:spcPct val="150000"/>
              </a:lnSpc>
            </a:pPr>
            <a:r>
              <a:rPr lang="en-US" sz="2700" b="1" i="1" dirty="0">
                <a:ea typeface="Open Sans" panose="020B0606030504020204" pitchFamily="34" charset="0"/>
                <a:cs typeface="Open Sans" panose="020B0606030504020204" pitchFamily="34" charset="0"/>
              </a:rPr>
              <a:t>LNS Total </a:t>
            </a:r>
            <a:r>
              <a:rPr lang="en-US" sz="2700" i="1" dirty="0">
                <a:solidFill>
                  <a:schemeClr val="tx1">
                    <a:lumMod val="65000"/>
                    <a:lumOff val="35000"/>
                  </a:schemeClr>
                </a:solidFill>
                <a:ea typeface="Open Sans" panose="020B0606030504020204" pitchFamily="34" charset="0"/>
                <a:cs typeface="Open Sans" panose="020B0606030504020204" pitchFamily="34" charset="0"/>
              </a:rPr>
              <a:t>= </a:t>
            </a:r>
            <a:r>
              <a:rPr lang="en-US" sz="2700" b="1" i="1" dirty="0">
                <a:solidFill>
                  <a:schemeClr val="accent5">
                    <a:lumMod val="75000"/>
                  </a:schemeClr>
                </a:solidFill>
                <a:ea typeface="Open Sans" panose="020B0606030504020204" pitchFamily="34" charset="0"/>
                <a:cs typeface="Open Sans" panose="020B0606030504020204" pitchFamily="34" charset="0"/>
              </a:rPr>
              <a:t>Forward Span Score </a:t>
            </a:r>
            <a:r>
              <a:rPr lang="en-US" sz="2700" b="1" i="1" dirty="0">
                <a:ea typeface="Open Sans" panose="020B0606030504020204" pitchFamily="34" charset="0"/>
                <a:cs typeface="Open Sans" panose="020B0606030504020204" pitchFamily="34" charset="0"/>
              </a:rPr>
              <a:t>+</a:t>
            </a:r>
            <a:r>
              <a:rPr lang="en-US" sz="2700" i="1" dirty="0">
                <a:solidFill>
                  <a:schemeClr val="tx1">
                    <a:lumMod val="65000"/>
                    <a:lumOff val="35000"/>
                  </a:schemeClr>
                </a:solidFill>
                <a:ea typeface="Open Sans" panose="020B0606030504020204" pitchFamily="34" charset="0"/>
                <a:cs typeface="Open Sans" panose="020B0606030504020204" pitchFamily="34" charset="0"/>
              </a:rPr>
              <a:t> </a:t>
            </a:r>
            <a:r>
              <a:rPr lang="en-US" sz="2700" b="1" i="1" dirty="0">
                <a:solidFill>
                  <a:schemeClr val="accent6">
                    <a:lumMod val="75000"/>
                  </a:schemeClr>
                </a:solidFill>
                <a:ea typeface="Open Sans" panose="020B0606030504020204" pitchFamily="34" charset="0"/>
                <a:cs typeface="Open Sans" panose="020B0606030504020204" pitchFamily="34" charset="0"/>
              </a:rPr>
              <a:t>Reordering Span Score</a:t>
            </a:r>
          </a:p>
          <a:p>
            <a:pPr>
              <a:lnSpc>
                <a:spcPct val="150000"/>
              </a:lnSpc>
            </a:pPr>
            <a:endParaRPr lang="en-US" sz="800"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11988340" y="7478710"/>
            <a:ext cx="9144000"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Montserrat Extra Bold" panose="00000900000000000000" pitchFamily="50" charset="0"/>
              </a:rPr>
              <a:t>Method</a:t>
            </a:r>
          </a:p>
        </p:txBody>
      </p:sp>
      <p:sp>
        <p:nvSpPr>
          <p:cNvPr id="41" name="Rectangle: Rounded Corners 40"/>
          <p:cNvSpPr/>
          <p:nvPr/>
        </p:nvSpPr>
        <p:spPr>
          <a:xfrm>
            <a:off x="22311361" y="7062659"/>
            <a:ext cx="10058400" cy="25055664"/>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92" name="TextBox 91">
            <a:extLst>
              <a:ext uri="{FF2B5EF4-FFF2-40B4-BE49-F238E27FC236}">
                <a16:creationId xmlns:a16="http://schemas.microsoft.com/office/drawing/2014/main" id="{65C4E645-8814-452E-ABF9-94046EFDF552}"/>
              </a:ext>
            </a:extLst>
          </p:cNvPr>
          <p:cNvSpPr txBox="1"/>
          <p:nvPr/>
        </p:nvSpPr>
        <p:spPr>
          <a:xfrm>
            <a:off x="22658932" y="14639144"/>
            <a:ext cx="9363256" cy="5293757"/>
          </a:xfrm>
          <a:prstGeom prst="rect">
            <a:avLst/>
          </a:prstGeom>
          <a:noFill/>
        </p:spPr>
        <p:txBody>
          <a:bodyPr wrap="square" rtlCol="0">
            <a:spAutoFit/>
          </a:bodyPr>
          <a:lstStyle>
            <a:defPPr>
              <a:defRPr kern="1200" smtId="4294967295"/>
            </a:defPPr>
          </a:lstStyle>
          <a:p>
            <a:r>
              <a:rPr lang="en-US" sz="2600" b="1" dirty="0"/>
              <a:t>Figure 1. </a:t>
            </a:r>
            <a:r>
              <a:rPr lang="en-US" sz="2600" dirty="0"/>
              <a:t>Concussed individuals performed worse on forward span recall (LF) and the overall letter number reordering (LNS) task. Concussed and non-concussed participants were given three trials of each increasing span size for a letter number forward and letter number reordering condition. If the participant failed twice, the test was concluded. Total points indicate advancement into each task and combined to calculate total LNS completion. LF bars: Concussed individuals performed significantly worse. * p = .001, LR bars: Concussed individuals trended towards worse performance, but was not significantly worse. p = 0.58, LNS bars: Concussed individuals performed significantly worse than non-concussed individuals on the LNS task overall. *p = .008. </a:t>
            </a:r>
          </a:p>
        </p:txBody>
      </p:sp>
      <p:sp>
        <p:nvSpPr>
          <p:cNvPr id="93" name="TextBox 92">
            <a:extLst>
              <a:ext uri="{FF2B5EF4-FFF2-40B4-BE49-F238E27FC236}">
                <a16:creationId xmlns:a16="http://schemas.microsoft.com/office/drawing/2014/main" id="{7381E656-1550-4678-91D6-50348E24F942}"/>
              </a:ext>
            </a:extLst>
          </p:cNvPr>
          <p:cNvSpPr txBox="1"/>
          <p:nvPr/>
        </p:nvSpPr>
        <p:spPr>
          <a:xfrm>
            <a:off x="22768561" y="7482385"/>
            <a:ext cx="9144000" cy="655293"/>
          </a:xfrm>
          <a:prstGeom prst="rect">
            <a:avLst/>
          </a:prstGeom>
          <a:noFill/>
        </p:spPr>
        <p:txBody>
          <a:bodyPr wrap="square" rtlCol="0">
            <a:spAutoFit/>
          </a:bodyPr>
          <a:lstStyle>
            <a:defPPr>
              <a:defRPr kern="1200" smtId="4294967295"/>
            </a:defPPr>
          </a:lstStyle>
          <a:p>
            <a:r>
              <a:rPr lang="en-US" sz="3600" b="1">
                <a:solidFill>
                  <a:schemeClr val="tx1">
                    <a:lumMod val="75000"/>
                    <a:lumOff val="25000"/>
                  </a:schemeClr>
                </a:solidFill>
                <a:latin typeface="Montserrat Extra Bold" panose="00000900000000000000" pitchFamily="50" charset="0"/>
              </a:rPr>
              <a:t>Results</a:t>
            </a:r>
          </a:p>
        </p:txBody>
      </p:sp>
      <p:pic>
        <p:nvPicPr>
          <p:cNvPr id="1026" name="Picture 2" descr="Go Full Frontal to Be Smart | Psychology Today">
            <a:extLst>
              <a:ext uri="{FF2B5EF4-FFF2-40B4-BE49-F238E27FC236}">
                <a16:creationId xmlns:a16="http://schemas.microsoft.com/office/drawing/2014/main" id="{47C6FFE3-3649-4188-9147-FAC13CDFE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09" y="24894411"/>
            <a:ext cx="5111771" cy="36506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automatically generated">
            <a:extLst>
              <a:ext uri="{FF2B5EF4-FFF2-40B4-BE49-F238E27FC236}">
                <a16:creationId xmlns:a16="http://schemas.microsoft.com/office/drawing/2014/main" id="{B4268879-7E49-4841-8366-FB1C630DB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0296" y="8546312"/>
            <a:ext cx="9860529" cy="5875500"/>
          </a:xfrm>
          <a:prstGeom prst="rect">
            <a:avLst/>
          </a:prstGeom>
        </p:spPr>
      </p:pic>
      <p:pic>
        <p:nvPicPr>
          <p:cNvPr id="5" name="Picture 4" descr="A close up of a map&#10;&#10;Description automatically generated">
            <a:extLst>
              <a:ext uri="{FF2B5EF4-FFF2-40B4-BE49-F238E27FC236}">
                <a16:creationId xmlns:a16="http://schemas.microsoft.com/office/drawing/2014/main" id="{C2A2437C-E88F-4597-95D2-08B026713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99685" y="20940960"/>
            <a:ext cx="9862350" cy="5448941"/>
          </a:xfrm>
          <a:prstGeom prst="rect">
            <a:avLst/>
          </a:prstGeom>
        </p:spPr>
      </p:pic>
      <p:sp>
        <p:nvSpPr>
          <p:cNvPr id="35" name="TextBox 34">
            <a:extLst>
              <a:ext uri="{FF2B5EF4-FFF2-40B4-BE49-F238E27FC236}">
                <a16:creationId xmlns:a16="http://schemas.microsoft.com/office/drawing/2014/main" id="{2C6C8739-36E4-4C08-9A6F-76B4CA9A97DF}"/>
              </a:ext>
            </a:extLst>
          </p:cNvPr>
          <p:cNvSpPr txBox="1"/>
          <p:nvPr/>
        </p:nvSpPr>
        <p:spPr>
          <a:xfrm>
            <a:off x="22768561" y="26591107"/>
            <a:ext cx="9363256" cy="4893647"/>
          </a:xfrm>
          <a:prstGeom prst="rect">
            <a:avLst/>
          </a:prstGeom>
          <a:noFill/>
        </p:spPr>
        <p:txBody>
          <a:bodyPr wrap="square" rtlCol="0">
            <a:spAutoFit/>
          </a:bodyPr>
          <a:lstStyle>
            <a:defPPr>
              <a:defRPr kern="1200" smtId="4294967295"/>
            </a:defPPr>
          </a:lstStyle>
          <a:p>
            <a:r>
              <a:rPr lang="en-US" sz="2600" b="1" dirty="0"/>
              <a:t>Figure 2.</a:t>
            </a:r>
            <a:r>
              <a:rPr lang="en-US" sz="2600" dirty="0"/>
              <a:t> Relationships between theta/beta ratio and reordering performance in non-concussed (A) and concussed (B) individuals. Participants were tasked with reordering a random string of numbers and letters into ascending numerical order and alphabetical order while under continuous EEG monitoring. </a:t>
            </a:r>
            <a:r>
              <a:rPr lang="en-US" sz="2600" b="1" dirty="0"/>
              <a:t>A)</a:t>
            </a:r>
            <a:r>
              <a:rPr lang="en-US" sz="2600" dirty="0"/>
              <a:t> There is an inverse relationship present in non-concussed individuals. Greater attenuation of the very low frequency oscillations resulted in greater letter number task performance for individuals with no history of concussion, </a:t>
            </a:r>
            <a:r>
              <a:rPr lang="en-US" sz="2600" i="1" dirty="0"/>
              <a:t>r </a:t>
            </a:r>
            <a:r>
              <a:rPr lang="en-US" sz="2600" dirty="0"/>
              <a:t>= -0.34, p = .04. </a:t>
            </a:r>
            <a:r>
              <a:rPr lang="en-US" sz="2600" b="1" dirty="0"/>
              <a:t>B) </a:t>
            </a:r>
            <a:r>
              <a:rPr lang="en-US" sz="2600" dirty="0"/>
              <a:t>There was no observed relationship for attenuation of the very low frequency oscillations for any performance level in concussed individuals, </a:t>
            </a:r>
            <a:r>
              <a:rPr lang="en-US" sz="2600" i="1" dirty="0"/>
              <a:t>r </a:t>
            </a:r>
            <a:r>
              <a:rPr lang="en-US" sz="2600" dirty="0"/>
              <a:t>= 0.2, p &gt; .05.</a:t>
            </a:r>
          </a:p>
        </p:txBody>
      </p:sp>
      <p:graphicFrame>
        <p:nvGraphicFramePr>
          <p:cNvPr id="6" name="Table 5">
            <a:extLst>
              <a:ext uri="{FF2B5EF4-FFF2-40B4-BE49-F238E27FC236}">
                <a16:creationId xmlns:a16="http://schemas.microsoft.com/office/drawing/2014/main" id="{BE69A78C-75C0-493A-ACA7-BCAB95629AD2}"/>
              </a:ext>
            </a:extLst>
          </p:cNvPr>
          <p:cNvGraphicFramePr>
            <a:graphicFrameLocks noGrp="1"/>
          </p:cNvGraphicFramePr>
          <p:nvPr>
            <p:extLst>
              <p:ext uri="{D42A27DB-BD31-4B8C-83A1-F6EECF244321}">
                <p14:modId xmlns:p14="http://schemas.microsoft.com/office/powerpoint/2010/main" val="128402453"/>
              </p:ext>
            </p:extLst>
          </p:nvPr>
        </p:nvGraphicFramePr>
        <p:xfrm>
          <a:off x="11988340" y="8347115"/>
          <a:ext cx="9144000" cy="2850170"/>
        </p:xfrm>
        <a:graphic>
          <a:graphicData uri="http://schemas.openxmlformats.org/drawingml/2006/table">
            <a:tbl>
              <a:tblPr firstRow="1" firstCol="1" bandRow="1">
                <a:tableStyleId>{74C1A8A3-306A-4EB7-A6B1-4F7E0EB9C5D6}</a:tableStyleId>
              </a:tblPr>
              <a:tblGrid>
                <a:gridCol w="2353302">
                  <a:extLst>
                    <a:ext uri="{9D8B030D-6E8A-4147-A177-3AD203B41FA5}">
                      <a16:colId xmlns:a16="http://schemas.microsoft.com/office/drawing/2014/main" val="2999653804"/>
                    </a:ext>
                  </a:extLst>
                </a:gridCol>
                <a:gridCol w="2218698">
                  <a:extLst>
                    <a:ext uri="{9D8B030D-6E8A-4147-A177-3AD203B41FA5}">
                      <a16:colId xmlns:a16="http://schemas.microsoft.com/office/drawing/2014/main" val="377499650"/>
                    </a:ext>
                  </a:extLst>
                </a:gridCol>
                <a:gridCol w="2286000">
                  <a:extLst>
                    <a:ext uri="{9D8B030D-6E8A-4147-A177-3AD203B41FA5}">
                      <a16:colId xmlns:a16="http://schemas.microsoft.com/office/drawing/2014/main" val="1828919365"/>
                    </a:ext>
                  </a:extLst>
                </a:gridCol>
                <a:gridCol w="2286000">
                  <a:extLst>
                    <a:ext uri="{9D8B030D-6E8A-4147-A177-3AD203B41FA5}">
                      <a16:colId xmlns:a16="http://schemas.microsoft.com/office/drawing/2014/main" val="1872444411"/>
                    </a:ext>
                  </a:extLst>
                </a:gridCol>
              </a:tblGrid>
              <a:tr h="889290">
                <a:tc>
                  <a:txBody>
                    <a:bodyPr/>
                    <a:lstStyle/>
                    <a:p>
                      <a:pPr marL="0" marR="0" algn="ctr">
                        <a:spcBef>
                          <a:spcPts val="0"/>
                        </a:spcBef>
                        <a:spcAft>
                          <a:spcPts val="0"/>
                        </a:spcAft>
                      </a:pPr>
                      <a:r>
                        <a:rPr lang="en-US" sz="2400" dirty="0">
                          <a:effectLst/>
                        </a:rPr>
                        <a:t>Concussion Status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dirty="0">
                          <a:effectLst/>
                        </a:rPr>
                        <a:t>Participants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dirty="0">
                          <a:effectLst/>
                        </a:rPr>
                        <a:t>Age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dirty="0">
                          <a:effectLst/>
                        </a:rPr>
                        <a:t>Months Since Concussion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81491543"/>
                  </a:ext>
                </a:extLst>
              </a:tr>
              <a:tr h="889290">
                <a:tc>
                  <a:txBody>
                    <a:bodyPr/>
                    <a:lstStyle/>
                    <a:p>
                      <a:pPr marL="0" marR="0">
                        <a:spcBef>
                          <a:spcPts val="0"/>
                        </a:spcBef>
                        <a:spcAft>
                          <a:spcPts val="0"/>
                        </a:spcAft>
                      </a:pPr>
                      <a:r>
                        <a:rPr lang="en-US" sz="2200" dirty="0">
                          <a:effectLst/>
                        </a:rPr>
                        <a:t>Concussed</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2800" dirty="0">
                          <a:effectLst/>
                        </a:rPr>
                        <a:t>N = 22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effectLst/>
                        </a:rPr>
                        <a:t>M = 19.18</a:t>
                      </a:r>
                    </a:p>
                    <a:p>
                      <a:pPr marL="0" marR="0">
                        <a:spcBef>
                          <a:spcPts val="0"/>
                        </a:spcBef>
                        <a:spcAft>
                          <a:spcPts val="0"/>
                        </a:spcAft>
                      </a:pPr>
                      <a:r>
                        <a:rPr lang="en-US" sz="2800" dirty="0">
                          <a:effectLst/>
                        </a:rPr>
                        <a:t>SD = 0.95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effectLst/>
                        </a:rPr>
                        <a:t>M = 45.91</a:t>
                      </a:r>
                    </a:p>
                    <a:p>
                      <a:pPr marL="0" marR="0">
                        <a:spcBef>
                          <a:spcPts val="0"/>
                        </a:spcBef>
                        <a:spcAft>
                          <a:spcPts val="0"/>
                        </a:spcAft>
                      </a:pPr>
                      <a:r>
                        <a:rPr lang="en-US" sz="2800" dirty="0">
                          <a:effectLst/>
                        </a:rPr>
                        <a:t>SD = 33.27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57489"/>
                  </a:ext>
                </a:extLst>
              </a:tr>
              <a:tr h="889290">
                <a:tc>
                  <a:txBody>
                    <a:bodyPr/>
                    <a:lstStyle/>
                    <a:p>
                      <a:pPr marL="0" marR="0">
                        <a:spcBef>
                          <a:spcPts val="0"/>
                        </a:spcBef>
                        <a:spcAft>
                          <a:spcPts val="0"/>
                        </a:spcAft>
                      </a:pPr>
                      <a:r>
                        <a:rPr lang="en-US" sz="2200" dirty="0">
                          <a:effectLst/>
                        </a:rPr>
                        <a:t>Non-concussed</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spcBef>
                          <a:spcPts val="0"/>
                        </a:spcBef>
                        <a:spcAft>
                          <a:spcPts val="0"/>
                        </a:spcAft>
                      </a:pPr>
                      <a:r>
                        <a:rPr lang="en-US" sz="2800" dirty="0">
                          <a:effectLst/>
                        </a:rPr>
                        <a:t>N = 37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effectLst/>
                        </a:rPr>
                        <a:t>M = 19.48</a:t>
                      </a:r>
                    </a:p>
                    <a:p>
                      <a:pPr marL="0" marR="0">
                        <a:spcBef>
                          <a:spcPts val="0"/>
                        </a:spcBef>
                        <a:spcAft>
                          <a:spcPts val="0"/>
                        </a:spcAft>
                      </a:pPr>
                      <a:r>
                        <a:rPr lang="en-US" sz="2800" dirty="0">
                          <a:effectLst/>
                        </a:rPr>
                        <a:t>SD = 1.26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800" dirty="0">
                          <a:effectLst/>
                        </a:rPr>
                        <a:t>N/A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043677"/>
                  </a:ext>
                </a:extLst>
              </a:tr>
            </a:tbl>
          </a:graphicData>
        </a:graphic>
      </p:graphicFrame>
      <p:pic>
        <p:nvPicPr>
          <p:cNvPr id="44" name="Picture 43" descr="EEG PI - UpToDate">
            <a:extLst>
              <a:ext uri="{FF2B5EF4-FFF2-40B4-BE49-F238E27FC236}">
                <a16:creationId xmlns:a16="http://schemas.microsoft.com/office/drawing/2014/main" id="{5ADCF75D-5C05-450F-91CB-C7AE5E52CE1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93750" y="11502584"/>
            <a:ext cx="5123589" cy="4519525"/>
          </a:xfrm>
          <a:prstGeom prst="rect">
            <a:avLst/>
          </a:prstGeom>
          <a:noFill/>
          <a:ln>
            <a:noFill/>
          </a:ln>
        </p:spPr>
      </p:pic>
      <p:pic>
        <p:nvPicPr>
          <p:cNvPr id="48" name="Picture 47" descr="Programmer, Computer, Woman, Support - Person On Computer ...">
            <a:extLst>
              <a:ext uri="{FF2B5EF4-FFF2-40B4-BE49-F238E27FC236}">
                <a16:creationId xmlns:a16="http://schemas.microsoft.com/office/drawing/2014/main" id="{D7DF7C54-A58C-4635-B3AE-C55944D88FD3}"/>
              </a:ext>
            </a:extLst>
          </p:cNvPr>
          <p:cNvPicPr/>
          <p:nvPr/>
        </p:nvPicPr>
        <p:blipFill rotWithShape="1">
          <a:blip r:embed="rId8">
            <a:extLst>
              <a:ext uri="{28A0092B-C50C-407E-A947-70E740481C1C}">
                <a14:useLocalDpi xmlns:a14="http://schemas.microsoft.com/office/drawing/2010/main" val="0"/>
              </a:ext>
            </a:extLst>
          </a:blip>
          <a:srcRect l="23016" r="23845"/>
          <a:stretch/>
        </p:blipFill>
        <p:spPr bwMode="auto">
          <a:xfrm>
            <a:off x="13993750" y="17543722"/>
            <a:ext cx="5123588" cy="4668732"/>
          </a:xfrm>
          <a:prstGeom prst="rect">
            <a:avLst/>
          </a:prstGeom>
          <a:noFill/>
          <a:ln>
            <a:noFill/>
          </a:ln>
          <a:extLst>
            <a:ext uri="{53640926-AAD7-44D8-BBD7-CCE9431645EC}">
              <a14:shadowObscured xmlns:a14="http://schemas.microsoft.com/office/drawing/2010/main"/>
            </a:ext>
          </a:extLst>
        </p:spPr>
      </p:pic>
      <p:pic>
        <p:nvPicPr>
          <p:cNvPr id="50" name="Picture 49" descr="EEG: Electroencephalography | Wireless EEG and Cognitive State ...">
            <a:extLst>
              <a:ext uri="{FF2B5EF4-FFF2-40B4-BE49-F238E27FC236}">
                <a16:creationId xmlns:a16="http://schemas.microsoft.com/office/drawing/2014/main" id="{1FCE178F-3AEB-4780-ACCA-3FF511564D8D}"/>
              </a:ext>
            </a:extLst>
          </p:cNvPr>
          <p:cNvPicPr/>
          <p:nvPr/>
        </p:nvPicPr>
        <p:blipFill rotWithShape="1">
          <a:blip r:embed="rId9">
            <a:extLst>
              <a:ext uri="{28A0092B-C50C-407E-A947-70E740481C1C}">
                <a14:useLocalDpi xmlns:a14="http://schemas.microsoft.com/office/drawing/2010/main" val="0"/>
              </a:ext>
            </a:extLst>
          </a:blip>
          <a:srcRect l="840" t="20023" r="4356" b="4825"/>
          <a:stretch/>
        </p:blipFill>
        <p:spPr bwMode="auto">
          <a:xfrm>
            <a:off x="12572104" y="26739553"/>
            <a:ext cx="8097856" cy="4281361"/>
          </a:xfrm>
          <a:prstGeom prst="rect">
            <a:avLst/>
          </a:prstGeom>
          <a:noFill/>
          <a:ln>
            <a:noFill/>
          </a:ln>
          <a:extLst>
            <a:ext uri="{53640926-AAD7-44D8-BBD7-CCE9431645EC}">
              <a14:shadowObscured xmlns:a14="http://schemas.microsoft.com/office/drawing/2010/main"/>
            </a:ext>
          </a:extLst>
        </p:spPr>
      </p:pic>
      <p:cxnSp>
        <p:nvCxnSpPr>
          <p:cNvPr id="17" name="Straight Arrow Connector 16">
            <a:extLst>
              <a:ext uri="{FF2B5EF4-FFF2-40B4-BE49-F238E27FC236}">
                <a16:creationId xmlns:a16="http://schemas.microsoft.com/office/drawing/2014/main" id="{0663E649-57CF-45C5-B2EB-FB97FFBB9B10}"/>
              </a:ext>
            </a:extLst>
          </p:cNvPr>
          <p:cNvCxnSpPr>
            <a:cxnSpLocks/>
          </p:cNvCxnSpPr>
          <p:nvPr/>
        </p:nvCxnSpPr>
        <p:spPr>
          <a:xfrm>
            <a:off x="16524295" y="16139562"/>
            <a:ext cx="0" cy="1218776"/>
          </a:xfrm>
          <a:prstGeom prst="straightConnector1">
            <a:avLst/>
          </a:prstGeom>
          <a:ln w="762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10BB90F-3A90-407C-B6F9-EFB94F6F7893}"/>
              </a:ext>
            </a:extLst>
          </p:cNvPr>
          <p:cNvCxnSpPr>
            <a:cxnSpLocks/>
          </p:cNvCxnSpPr>
          <p:nvPr/>
        </p:nvCxnSpPr>
        <p:spPr>
          <a:xfrm>
            <a:off x="16621032" y="25246353"/>
            <a:ext cx="0" cy="1218776"/>
          </a:xfrm>
          <a:prstGeom prst="straightConnector1">
            <a:avLst/>
          </a:prstGeom>
          <a:ln w="762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04E51B-1169-4467-8D87-37BBD5CA1D06}"/>
              </a:ext>
            </a:extLst>
          </p:cNvPr>
          <p:cNvSpPr txBox="1"/>
          <p:nvPr/>
        </p:nvSpPr>
        <p:spPr>
          <a:xfrm>
            <a:off x="6649370" y="26427352"/>
            <a:ext cx="3083442" cy="584775"/>
          </a:xfrm>
          <a:prstGeom prst="rect">
            <a:avLst/>
          </a:prstGeom>
          <a:noFill/>
          <a:ln w="12700">
            <a:solidFill>
              <a:schemeClr val="tx1"/>
            </a:solidFill>
          </a:ln>
        </p:spPr>
        <p:txBody>
          <a:bodyPr wrap="square" rtlCol="0">
            <a:spAutoFit/>
          </a:bodyPr>
          <a:lstStyle/>
          <a:p>
            <a:pPr algn="ctr"/>
            <a:r>
              <a:rPr lang="en-US" sz="3200" b="1" dirty="0"/>
              <a:t>mTBI incident</a:t>
            </a:r>
          </a:p>
        </p:txBody>
      </p:sp>
      <p:cxnSp>
        <p:nvCxnSpPr>
          <p:cNvPr id="53" name="Straight Arrow Connector 52">
            <a:extLst>
              <a:ext uri="{FF2B5EF4-FFF2-40B4-BE49-F238E27FC236}">
                <a16:creationId xmlns:a16="http://schemas.microsoft.com/office/drawing/2014/main" id="{039B5570-7504-4ED3-A2F7-663179EE4232}"/>
              </a:ext>
            </a:extLst>
          </p:cNvPr>
          <p:cNvCxnSpPr>
            <a:cxnSpLocks/>
          </p:cNvCxnSpPr>
          <p:nvPr/>
        </p:nvCxnSpPr>
        <p:spPr>
          <a:xfrm flipH="1">
            <a:off x="6885835" y="27144873"/>
            <a:ext cx="611944" cy="975068"/>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900541-E1E0-4B14-A94C-221C99922B55}"/>
              </a:ext>
            </a:extLst>
          </p:cNvPr>
          <p:cNvCxnSpPr>
            <a:cxnSpLocks/>
          </p:cNvCxnSpPr>
          <p:nvPr/>
        </p:nvCxnSpPr>
        <p:spPr>
          <a:xfrm>
            <a:off x="8975693" y="27144873"/>
            <a:ext cx="603503" cy="975068"/>
          </a:xfrm>
          <a:prstGeom prst="straightConnector1">
            <a:avLst/>
          </a:prstGeom>
          <a:ln w="571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E8332B-0EA5-4EC5-A2C7-D1DCC9404F50}"/>
              </a:ext>
            </a:extLst>
          </p:cNvPr>
          <p:cNvSpPr txBox="1"/>
          <p:nvPr/>
        </p:nvSpPr>
        <p:spPr>
          <a:xfrm>
            <a:off x="8416115" y="28196152"/>
            <a:ext cx="2254631" cy="477054"/>
          </a:xfrm>
          <a:prstGeom prst="rect">
            <a:avLst/>
          </a:prstGeom>
          <a:noFill/>
          <a:ln>
            <a:solidFill>
              <a:schemeClr val="tx1"/>
            </a:solidFill>
          </a:ln>
        </p:spPr>
        <p:txBody>
          <a:bodyPr wrap="square" rtlCol="0">
            <a:spAutoFit/>
          </a:bodyPr>
          <a:lstStyle/>
          <a:p>
            <a:pPr algn="ctr"/>
            <a:r>
              <a:rPr lang="en-US" sz="2500" b="1" dirty="0"/>
              <a:t>Acute Effects</a:t>
            </a:r>
          </a:p>
        </p:txBody>
      </p:sp>
      <p:sp>
        <p:nvSpPr>
          <p:cNvPr id="25" name="TextBox 24">
            <a:extLst>
              <a:ext uri="{FF2B5EF4-FFF2-40B4-BE49-F238E27FC236}">
                <a16:creationId xmlns:a16="http://schemas.microsoft.com/office/drawing/2014/main" id="{54A17188-4204-4F0B-B318-58A045AAB933}"/>
              </a:ext>
            </a:extLst>
          </p:cNvPr>
          <p:cNvSpPr txBox="1"/>
          <p:nvPr/>
        </p:nvSpPr>
        <p:spPr>
          <a:xfrm>
            <a:off x="5111831" y="28196152"/>
            <a:ext cx="3058766" cy="477054"/>
          </a:xfrm>
          <a:prstGeom prst="rect">
            <a:avLst/>
          </a:prstGeom>
          <a:noFill/>
          <a:ln>
            <a:solidFill>
              <a:schemeClr val="tx1"/>
            </a:solidFill>
          </a:ln>
        </p:spPr>
        <p:txBody>
          <a:bodyPr wrap="square" rtlCol="0">
            <a:spAutoFit/>
          </a:bodyPr>
          <a:lstStyle/>
          <a:p>
            <a:pPr algn="ctr"/>
            <a:r>
              <a:rPr lang="en-US" sz="2500" b="1" dirty="0"/>
              <a:t>Long-term Effects</a:t>
            </a:r>
          </a:p>
        </p:txBody>
      </p:sp>
      <p:cxnSp>
        <p:nvCxnSpPr>
          <p:cNvPr id="62" name="Straight Arrow Connector 61">
            <a:extLst>
              <a:ext uri="{FF2B5EF4-FFF2-40B4-BE49-F238E27FC236}">
                <a16:creationId xmlns:a16="http://schemas.microsoft.com/office/drawing/2014/main" id="{DF185300-94AF-4ACD-97AE-ECEF72A75C20}"/>
              </a:ext>
            </a:extLst>
          </p:cNvPr>
          <p:cNvCxnSpPr>
            <a:cxnSpLocks/>
          </p:cNvCxnSpPr>
          <p:nvPr/>
        </p:nvCxnSpPr>
        <p:spPr>
          <a:xfrm flipH="1">
            <a:off x="5397500" y="28803601"/>
            <a:ext cx="313466" cy="687220"/>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3D55C1A-4A15-4A56-9997-4C99EA08B1D1}"/>
              </a:ext>
            </a:extLst>
          </p:cNvPr>
          <p:cNvCxnSpPr>
            <a:cxnSpLocks/>
          </p:cNvCxnSpPr>
          <p:nvPr/>
        </p:nvCxnSpPr>
        <p:spPr>
          <a:xfrm>
            <a:off x="7730053" y="28790291"/>
            <a:ext cx="220147" cy="660108"/>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149CB4F-C02D-4F03-A107-6019D25D5413}"/>
              </a:ext>
            </a:extLst>
          </p:cNvPr>
          <p:cNvSpPr txBox="1"/>
          <p:nvPr/>
        </p:nvSpPr>
        <p:spPr>
          <a:xfrm>
            <a:off x="2568709" y="29568121"/>
            <a:ext cx="4074477" cy="861774"/>
          </a:xfrm>
          <a:prstGeom prst="rect">
            <a:avLst/>
          </a:prstGeom>
          <a:noFill/>
          <a:ln>
            <a:solidFill>
              <a:schemeClr val="tx1"/>
            </a:solidFill>
          </a:ln>
        </p:spPr>
        <p:txBody>
          <a:bodyPr wrap="square" rtlCol="0">
            <a:spAutoFit/>
          </a:bodyPr>
          <a:lstStyle/>
          <a:p>
            <a:pPr algn="ctr"/>
            <a:r>
              <a:rPr lang="en-US" sz="2500" b="1" dirty="0"/>
              <a:t>Working memory deficits</a:t>
            </a:r>
          </a:p>
          <a:p>
            <a:pPr algn="ctr"/>
            <a:r>
              <a:rPr lang="en-US" sz="2500" b="1" dirty="0"/>
              <a:t>(e.g. delayed memory)</a:t>
            </a:r>
          </a:p>
        </p:txBody>
      </p:sp>
      <p:sp>
        <p:nvSpPr>
          <p:cNvPr id="38" name="TextBox 37">
            <a:extLst>
              <a:ext uri="{FF2B5EF4-FFF2-40B4-BE49-F238E27FC236}">
                <a16:creationId xmlns:a16="http://schemas.microsoft.com/office/drawing/2014/main" id="{42A865D0-CE12-4080-9E0D-D790EC929DF4}"/>
              </a:ext>
            </a:extLst>
          </p:cNvPr>
          <p:cNvSpPr txBox="1"/>
          <p:nvPr/>
        </p:nvSpPr>
        <p:spPr>
          <a:xfrm>
            <a:off x="6874394" y="29567484"/>
            <a:ext cx="3083442" cy="861774"/>
          </a:xfrm>
          <a:prstGeom prst="rect">
            <a:avLst/>
          </a:prstGeom>
          <a:noFill/>
          <a:ln>
            <a:solidFill>
              <a:schemeClr val="tx1"/>
            </a:solidFill>
          </a:ln>
        </p:spPr>
        <p:txBody>
          <a:bodyPr wrap="square" rtlCol="0">
            <a:spAutoFit/>
          </a:bodyPr>
          <a:lstStyle/>
          <a:p>
            <a:r>
              <a:rPr lang="en-US" sz="2500" b="1" dirty="0"/>
              <a:t>Attentional deficits (e.g. inattention)</a:t>
            </a:r>
          </a:p>
        </p:txBody>
      </p:sp>
      <p:sp>
        <p:nvSpPr>
          <p:cNvPr id="56" name="TextBox 55">
            <a:extLst>
              <a:ext uri="{FF2B5EF4-FFF2-40B4-BE49-F238E27FC236}">
                <a16:creationId xmlns:a16="http://schemas.microsoft.com/office/drawing/2014/main" id="{1BA9D3DF-B165-4ABA-996B-013AC28B4A5B}"/>
              </a:ext>
            </a:extLst>
          </p:cNvPr>
          <p:cNvSpPr txBox="1"/>
          <p:nvPr/>
        </p:nvSpPr>
        <p:spPr>
          <a:xfrm>
            <a:off x="3488287" y="31111478"/>
            <a:ext cx="6322165" cy="861774"/>
          </a:xfrm>
          <a:prstGeom prst="rect">
            <a:avLst/>
          </a:prstGeom>
          <a:noFill/>
          <a:ln>
            <a:solidFill>
              <a:schemeClr val="tx1"/>
            </a:solidFill>
          </a:ln>
        </p:spPr>
        <p:txBody>
          <a:bodyPr wrap="square" rtlCol="0">
            <a:spAutoFit/>
          </a:bodyPr>
          <a:lstStyle/>
          <a:p>
            <a:pPr algn="ctr"/>
            <a:r>
              <a:rPr lang="en-US" sz="2500" b="1" dirty="0"/>
              <a:t>Overall executive function deficits</a:t>
            </a:r>
          </a:p>
          <a:p>
            <a:pPr algn="ctr"/>
            <a:r>
              <a:rPr lang="en-US" sz="2500" b="1" dirty="0"/>
              <a:t>(e.g. poor decision making, risk taking)</a:t>
            </a:r>
          </a:p>
        </p:txBody>
      </p:sp>
      <p:cxnSp>
        <p:nvCxnSpPr>
          <p:cNvPr id="76" name="Straight Arrow Connector 75">
            <a:extLst>
              <a:ext uri="{FF2B5EF4-FFF2-40B4-BE49-F238E27FC236}">
                <a16:creationId xmlns:a16="http://schemas.microsoft.com/office/drawing/2014/main" id="{78DBAE06-27BF-4AC5-BED0-4B1AAEC4901C}"/>
              </a:ext>
            </a:extLst>
          </p:cNvPr>
          <p:cNvCxnSpPr>
            <a:cxnSpLocks/>
          </p:cNvCxnSpPr>
          <p:nvPr/>
        </p:nvCxnSpPr>
        <p:spPr>
          <a:xfrm flipH="1">
            <a:off x="7372426" y="30522558"/>
            <a:ext cx="86109" cy="509736"/>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AA0627F-AFE8-4F7D-994B-D367A892F175}"/>
              </a:ext>
            </a:extLst>
          </p:cNvPr>
          <p:cNvCxnSpPr>
            <a:cxnSpLocks/>
          </p:cNvCxnSpPr>
          <p:nvPr/>
        </p:nvCxnSpPr>
        <p:spPr>
          <a:xfrm>
            <a:off x="6125407" y="30522558"/>
            <a:ext cx="157554" cy="509736"/>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0131485-D230-4026-8C50-8A885A269593}"/>
              </a:ext>
            </a:extLst>
          </p:cNvPr>
          <p:cNvSpPr txBox="1"/>
          <p:nvPr/>
        </p:nvSpPr>
        <p:spPr>
          <a:xfrm>
            <a:off x="26049769" y="21069120"/>
            <a:ext cx="1573618" cy="477054"/>
          </a:xfrm>
          <a:prstGeom prst="rect">
            <a:avLst/>
          </a:prstGeom>
          <a:noFill/>
        </p:spPr>
        <p:txBody>
          <a:bodyPr wrap="square" rtlCol="0">
            <a:spAutoFit/>
          </a:bodyPr>
          <a:lstStyle/>
          <a:p>
            <a:pPr algn="ctr"/>
            <a:r>
              <a:rPr lang="en-US" sz="2500" dirty="0"/>
              <a:t>r = -.34</a:t>
            </a:r>
          </a:p>
        </p:txBody>
      </p:sp>
      <p:sp>
        <p:nvSpPr>
          <p:cNvPr id="4" name="TextBox 3">
            <a:extLst>
              <a:ext uri="{FF2B5EF4-FFF2-40B4-BE49-F238E27FC236}">
                <a16:creationId xmlns:a16="http://schemas.microsoft.com/office/drawing/2014/main" id="{85087F03-D38C-45B7-90D9-D6396FA60143}"/>
              </a:ext>
            </a:extLst>
          </p:cNvPr>
          <p:cNvSpPr txBox="1"/>
          <p:nvPr/>
        </p:nvSpPr>
        <p:spPr>
          <a:xfrm>
            <a:off x="30617252" y="21069120"/>
            <a:ext cx="1733107" cy="477054"/>
          </a:xfrm>
          <a:prstGeom prst="rect">
            <a:avLst/>
          </a:prstGeom>
          <a:noFill/>
        </p:spPr>
        <p:txBody>
          <a:bodyPr wrap="square" rtlCol="0">
            <a:spAutoFit/>
          </a:bodyPr>
          <a:lstStyle/>
          <a:p>
            <a:pPr algn="ctr"/>
            <a:r>
              <a:rPr lang="en-US" sz="2500" dirty="0"/>
              <a:t>r = .2</a:t>
            </a:r>
          </a:p>
        </p:txBody>
      </p:sp>
      <p:pic>
        <p:nvPicPr>
          <p:cNvPr id="11" name="Recorded Sound">
            <a:hlinkClick r:id="" action="ppaction://media"/>
            <a:extLst>
              <a:ext uri="{FF2B5EF4-FFF2-40B4-BE49-F238E27FC236}">
                <a16:creationId xmlns:a16="http://schemas.microsoft.com/office/drawing/2014/main" id="{0532A2BC-7950-4F65-83C5-B5971426675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8908392" y="3126048"/>
            <a:ext cx="2240588" cy="2240588"/>
          </a:xfrm>
          <a:prstGeom prst="rect">
            <a:avLst/>
          </a:prstGeom>
        </p:spPr>
      </p:pic>
    </p:spTree>
    <p:extLst>
      <p:ext uri="{BB962C8B-B14F-4D97-AF65-F5344CB8AC3E}">
        <p14:creationId xmlns:p14="http://schemas.microsoft.com/office/powerpoint/2010/main" val="412812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3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7696</TotalTime>
  <Words>1286</Words>
  <Application>Microsoft Office PowerPoint</Application>
  <PresentationFormat>Custom</PresentationFormat>
  <Paragraphs>73</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Arial</vt:lpstr>
      <vt:lpstr>Arial Black</vt:lpstr>
      <vt:lpstr>Montserrat Extra Bold</vt:lpstr>
      <vt:lpstr>Domine</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morgan sotoloff</cp:lastModifiedBy>
  <cp:revision>89</cp:revision>
  <dcterms:modified xsi:type="dcterms:W3CDTF">2020-07-23T04:02:44Z</dcterms:modified>
  <cp:category>science research poster</cp:category>
</cp:coreProperties>
</file>