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0.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Lst>
  <p:sldSz cx="36576000" cy="25603200"/>
  <p:notesSz cx="6858000" cy="9144000"/>
  <p:custDataLst>
    <p:tags r:id="rId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064">
          <p15:clr>
            <a:srgbClr val="A4A3A4"/>
          </p15:clr>
        </p15:guide>
        <p15:guide id="2" pos="115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1B3167-C1F2-B841-8094-BE3E8B801269}" name="Musgrove, Emily" initials="ME" userId="S::emmusgrove@ursinus.edu::bdb2d384-dd34-4f51-96ea-e938e8d7b4e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034"/>
    <a:srgbClr val="9801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95" autoAdjust="0"/>
  </p:normalViewPr>
  <p:slideViewPr>
    <p:cSldViewPr>
      <p:cViewPr>
        <p:scale>
          <a:sx n="33" d="100"/>
          <a:sy n="33" d="100"/>
        </p:scale>
        <p:origin x="38" y="-1709"/>
      </p:cViewPr>
      <p:guideLst>
        <p:guide orient="horz" pos="8064"/>
        <p:guide pos="1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modernComment_100_0.xml><?xml version="1.0" encoding="utf-8"?>
<p188:cmLst xmlns:a="http://schemas.openxmlformats.org/drawingml/2006/main" xmlns:r="http://schemas.openxmlformats.org/officeDocument/2006/relationships" xmlns:p188="http://schemas.microsoft.com/office/powerpoint/2018/8/main">
  <p188:cm id="{A844F957-AF04-41A5-8D98-6DC1300493DD}" authorId="{A71B3167-C1F2-B841-8094-BE3E8B801269}" created="2023-07-17T14:38:48.332">
    <pc:sldMkLst xmlns:pc="http://schemas.microsoft.com/office/powerpoint/2013/main/command">
      <pc:docMk/>
      <pc:sldMk cId="0" sldId="256"/>
    </pc:sldMkLst>
    <p188:txBody>
      <a:bodyPr/>
      <a:lstStyle/>
      <a:p>
        <a:r>
          <a:rPr lang="en-US"/>
          <a:t>Make plot text larger size. </a:t>
        </a:r>
      </a:p>
    </p188:txBody>
    <p188:extLst>
      <p:ext xmlns:p="http://schemas.openxmlformats.org/presentationml/2006/main" uri="{57CB4572-C831-44C2-8A1C-0ADB6CCDFE69}">
        <p223:reactions xmlns:p223="http://schemas.microsoft.com/office/powerpoint/2022/03/main">
          <p223:rxn type="👍">
            <p223:instance time="2023-07-17T23:07:34.886" authorId="{A71B3167-C1F2-B841-8094-BE3E8B801269}"/>
          </p223:rxn>
        </p223:reactions>
      </p:ext>
    </p188:extLst>
  </p188:cm>
  <p188:cm id="{5151B33D-83F6-492B-A1C2-FA8A88B31843}" authorId="{A71B3167-C1F2-B841-8094-BE3E8B801269}" created="2023-07-17T14:39:12.165">
    <pc:sldMkLst xmlns:pc="http://schemas.microsoft.com/office/powerpoint/2013/main/command">
      <pc:docMk/>
      <pc:sldMk cId="0" sldId="256"/>
    </pc:sldMkLst>
    <p188:txBody>
      <a:bodyPr/>
      <a:lstStyle/>
      <a:p>
        <a:r>
          <a:rPr lang="en-US"/>
          <a:t>Add R For DataScience to works cited.</a:t>
        </a:r>
      </a:p>
    </p188:txBody>
    <p188:extLst>
      <p:ext xmlns:p="http://schemas.openxmlformats.org/presentationml/2006/main" uri="{57CB4572-C831-44C2-8A1C-0ADB6CCDFE69}">
        <p223:reactions xmlns:p223="http://schemas.microsoft.com/office/powerpoint/2022/03/main">
          <p223:rxn type="👍">
            <p223:instance time="2023-07-17T23:07:33.614" authorId="{A71B3167-C1F2-B841-8094-BE3E8B801269}"/>
          </p223:rxn>
        </p223:reactions>
      </p:ext>
    </p188:extLst>
  </p188:cm>
  <p188:cm id="{4DDC0400-6881-4023-91E7-F889EEC53BC1}" authorId="{A71B3167-C1F2-B841-8094-BE3E8B801269}" created="2023-07-17T14:47:34.699">
    <ac:txMkLst xmlns:ac="http://schemas.microsoft.com/office/drawing/2013/main/command">
      <pc:docMk xmlns:pc="http://schemas.microsoft.com/office/powerpoint/2013/main/command"/>
      <pc:sldMk xmlns:pc="http://schemas.microsoft.com/office/powerpoint/2013/main/command" cId="0" sldId="256"/>
      <ac:spMk id="37" creationId="{0F937851-1429-D828-F802-E64EB2A7E815}"/>
      <ac:txMk cp="267" len="289">
        <ac:context len="883" hash="3064544375"/>
      </ac:txMk>
    </ac:txMkLst>
    <p188:pos x="10993911" y="1325880"/>
    <p188:txBody>
      <a:bodyPr/>
      <a:lstStyle/>
      <a:p>
        <a:r>
          <a:rPr lang="en-US"/>
          <a:t>Negativity attracts negativity</a:t>
        </a:r>
      </a:p>
    </p188:txBody>
    <p188:extLst>
      <p:ext xmlns:p="http://schemas.openxmlformats.org/presentationml/2006/main" uri="{57CB4572-C831-44C2-8A1C-0ADB6CCDFE69}">
        <p223:reactions xmlns:p223="http://schemas.microsoft.com/office/powerpoint/2022/03/main">
          <p223:rxn type="👍">
            <p223:instance time="2023-07-17T23:07:32.082" authorId="{A71B3167-C1F2-B841-8094-BE3E8B801269}"/>
          </p223:rxn>
        </p223:reactions>
      </p:ext>
    </p188:extLst>
  </p188:cm>
  <p188:cm id="{8207A4F5-924F-4DE7-882A-34AB6295EC32}" authorId="{A71B3167-C1F2-B841-8094-BE3E8B801269}" created="2023-07-17T15:05:35.948">
    <ac:txMkLst xmlns:ac="http://schemas.microsoft.com/office/drawing/2013/main/command">
      <pc:docMk xmlns:pc="http://schemas.microsoft.com/office/powerpoint/2013/main/command"/>
      <pc:sldMk xmlns:pc="http://schemas.microsoft.com/office/powerpoint/2013/main/command" cId="0" sldId="256"/>
      <ac:spMk id="37" creationId="{0F937851-1429-D828-F802-E64EB2A7E815}"/>
      <ac:txMk cp="383" len="173">
        <ac:context len="883" hash="3064544375"/>
      </ac:txMk>
    </ac:txMkLst>
    <p188:pos x="10948191" y="3154680"/>
    <p188:txBody>
      <a:bodyPr/>
      <a:lstStyle/>
      <a:p>
        <a:r>
          <a:rPr lang="en-US"/>
          <a:t>Cite the source</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190155"/>
            <a:ext cx="31089600" cy="8913707"/>
          </a:xfrm>
        </p:spPr>
        <p:txBody>
          <a:bodyPr anchor="b"/>
          <a:lstStyle>
            <a:lvl1pPr algn="ctr">
              <a:defRPr sz="22400"/>
            </a:lvl1pPr>
          </a:lstStyle>
          <a:p>
            <a:r>
              <a:rPr lang="en-US"/>
              <a:t>Click to edit Master title style</a:t>
            </a:r>
            <a:endParaRPr lang="en-US" dirty="0"/>
          </a:p>
        </p:txBody>
      </p:sp>
      <p:sp>
        <p:nvSpPr>
          <p:cNvPr id="3" name="Subtitle 2"/>
          <p:cNvSpPr>
            <a:spLocks noGrp="1"/>
          </p:cNvSpPr>
          <p:nvPr>
            <p:ph type="subTitle" idx="1"/>
          </p:nvPr>
        </p:nvSpPr>
        <p:spPr>
          <a:xfrm>
            <a:off x="4572000" y="13447609"/>
            <a:ext cx="27432000" cy="6181511"/>
          </a:xfrm>
        </p:spPr>
        <p:txBody>
          <a:bodyPr/>
          <a:lstStyle>
            <a:lvl1pPr marL="0" indent="0" algn="ctr">
              <a:buNone/>
              <a:defRPr sz="8960"/>
            </a:lvl1pPr>
            <a:lvl2pPr marL="1706865" indent="0" algn="ctr">
              <a:buNone/>
              <a:defRPr sz="7467"/>
            </a:lvl2pPr>
            <a:lvl3pPr marL="3413730" indent="0" algn="ctr">
              <a:buNone/>
              <a:defRPr sz="6720"/>
            </a:lvl3pPr>
            <a:lvl4pPr marL="5120594" indent="0" algn="ctr">
              <a:buNone/>
              <a:defRPr sz="5973"/>
            </a:lvl4pPr>
            <a:lvl5pPr marL="6827459" indent="0" algn="ctr">
              <a:buNone/>
              <a:defRPr sz="5973"/>
            </a:lvl5pPr>
            <a:lvl6pPr marL="8534324" indent="0" algn="ctr">
              <a:buNone/>
              <a:defRPr sz="5973"/>
            </a:lvl6pPr>
            <a:lvl7pPr marL="10241189" indent="0" algn="ctr">
              <a:buNone/>
              <a:defRPr sz="5973"/>
            </a:lvl7pPr>
            <a:lvl8pPr marL="11948053" indent="0" algn="ctr">
              <a:buNone/>
              <a:defRPr sz="5973"/>
            </a:lvl8pPr>
            <a:lvl9pPr marL="13654918" indent="0" algn="ctr">
              <a:buNone/>
              <a:defRPr sz="597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E33F18-0093-4FFE-BC89-6903BC5798BA}"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37784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33F18-0093-4FFE-BC89-6903BC5798BA}"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4188452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363133"/>
            <a:ext cx="7886700" cy="216975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363133"/>
            <a:ext cx="23202900" cy="216975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33F18-0093-4FFE-BC89-6903BC5798BA}"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859962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33F18-0093-4FFE-BC89-6903BC5798BA}"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370493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6383028"/>
            <a:ext cx="31546800" cy="10650218"/>
          </a:xfrm>
        </p:spPr>
        <p:txBody>
          <a:bodyPr anchor="b"/>
          <a:lstStyle>
            <a:lvl1pPr>
              <a:defRPr sz="22400"/>
            </a:lvl1pPr>
          </a:lstStyle>
          <a:p>
            <a:r>
              <a:rPr lang="en-US"/>
              <a:t>Click to edit Master title style</a:t>
            </a:r>
            <a:endParaRPr lang="en-US" dirty="0"/>
          </a:p>
        </p:txBody>
      </p:sp>
      <p:sp>
        <p:nvSpPr>
          <p:cNvPr id="3" name="Text Placeholder 2"/>
          <p:cNvSpPr>
            <a:spLocks noGrp="1"/>
          </p:cNvSpPr>
          <p:nvPr>
            <p:ph type="body" idx="1"/>
          </p:nvPr>
        </p:nvSpPr>
        <p:spPr>
          <a:xfrm>
            <a:off x="2495552" y="17134001"/>
            <a:ext cx="31546800" cy="5600698"/>
          </a:xfrm>
        </p:spPr>
        <p:txBody>
          <a:bodyPr/>
          <a:lstStyle>
            <a:lvl1pPr marL="0" indent="0">
              <a:buNone/>
              <a:defRPr sz="8960">
                <a:solidFill>
                  <a:schemeClr val="tx1"/>
                </a:solidFill>
              </a:defRPr>
            </a:lvl1pPr>
            <a:lvl2pPr marL="1706865" indent="0">
              <a:buNone/>
              <a:defRPr sz="7467">
                <a:solidFill>
                  <a:schemeClr val="tx1">
                    <a:tint val="75000"/>
                  </a:schemeClr>
                </a:solidFill>
              </a:defRPr>
            </a:lvl2pPr>
            <a:lvl3pPr marL="3413730" indent="0">
              <a:buNone/>
              <a:defRPr sz="6720">
                <a:solidFill>
                  <a:schemeClr val="tx1">
                    <a:tint val="75000"/>
                  </a:schemeClr>
                </a:solidFill>
              </a:defRPr>
            </a:lvl3pPr>
            <a:lvl4pPr marL="5120594" indent="0">
              <a:buNone/>
              <a:defRPr sz="5973">
                <a:solidFill>
                  <a:schemeClr val="tx1">
                    <a:tint val="75000"/>
                  </a:schemeClr>
                </a:solidFill>
              </a:defRPr>
            </a:lvl4pPr>
            <a:lvl5pPr marL="6827459" indent="0">
              <a:buNone/>
              <a:defRPr sz="5973">
                <a:solidFill>
                  <a:schemeClr val="tx1">
                    <a:tint val="75000"/>
                  </a:schemeClr>
                </a:solidFill>
              </a:defRPr>
            </a:lvl5pPr>
            <a:lvl6pPr marL="8534324" indent="0">
              <a:buNone/>
              <a:defRPr sz="5973">
                <a:solidFill>
                  <a:schemeClr val="tx1">
                    <a:tint val="75000"/>
                  </a:schemeClr>
                </a:solidFill>
              </a:defRPr>
            </a:lvl6pPr>
            <a:lvl7pPr marL="10241189" indent="0">
              <a:buNone/>
              <a:defRPr sz="5973">
                <a:solidFill>
                  <a:schemeClr val="tx1">
                    <a:tint val="75000"/>
                  </a:schemeClr>
                </a:solidFill>
              </a:defRPr>
            </a:lvl7pPr>
            <a:lvl8pPr marL="11948053" indent="0">
              <a:buNone/>
              <a:defRPr sz="5973">
                <a:solidFill>
                  <a:schemeClr val="tx1">
                    <a:tint val="75000"/>
                  </a:schemeClr>
                </a:solidFill>
              </a:defRPr>
            </a:lvl8pPr>
            <a:lvl9pPr marL="13654918" indent="0">
              <a:buNone/>
              <a:defRPr sz="597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E33F18-0093-4FFE-BC89-6903BC5798BA}" type="datetimeFigureOut">
              <a:rPr lang="en-US" smtClean="0"/>
              <a:t>7/17/2023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68451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6815667"/>
            <a:ext cx="15544800" cy="162449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6815667"/>
            <a:ext cx="15544800" cy="162449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E33F18-0093-4FFE-BC89-6903BC5798BA}" type="datetimeFigureOut">
              <a:rPr lang="en-US" smtClean="0"/>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2242016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363139"/>
            <a:ext cx="31546800" cy="494876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6276342"/>
            <a:ext cx="15473360" cy="3075938"/>
          </a:xfrm>
        </p:spPr>
        <p:txBody>
          <a:bodyPr anchor="b"/>
          <a:lstStyle>
            <a:lvl1pPr marL="0" indent="0">
              <a:buNone/>
              <a:defRPr sz="8960" b="1"/>
            </a:lvl1pPr>
            <a:lvl2pPr marL="1706865" indent="0">
              <a:buNone/>
              <a:defRPr sz="7467" b="1"/>
            </a:lvl2pPr>
            <a:lvl3pPr marL="3413730" indent="0">
              <a:buNone/>
              <a:defRPr sz="6720" b="1"/>
            </a:lvl3pPr>
            <a:lvl4pPr marL="5120594" indent="0">
              <a:buNone/>
              <a:defRPr sz="5973" b="1"/>
            </a:lvl4pPr>
            <a:lvl5pPr marL="6827459" indent="0">
              <a:buNone/>
              <a:defRPr sz="5973" b="1"/>
            </a:lvl5pPr>
            <a:lvl6pPr marL="8534324" indent="0">
              <a:buNone/>
              <a:defRPr sz="5973" b="1"/>
            </a:lvl6pPr>
            <a:lvl7pPr marL="10241189" indent="0">
              <a:buNone/>
              <a:defRPr sz="5973" b="1"/>
            </a:lvl7pPr>
            <a:lvl8pPr marL="11948053" indent="0">
              <a:buNone/>
              <a:defRPr sz="5973" b="1"/>
            </a:lvl8pPr>
            <a:lvl9pPr marL="13654918" indent="0">
              <a:buNone/>
              <a:defRPr sz="5973" b="1"/>
            </a:lvl9pPr>
          </a:lstStyle>
          <a:p>
            <a:pPr lvl="0"/>
            <a:r>
              <a:rPr lang="en-US"/>
              <a:t>Click to edit Master text styles</a:t>
            </a:r>
          </a:p>
        </p:txBody>
      </p:sp>
      <p:sp>
        <p:nvSpPr>
          <p:cNvPr id="4" name="Content Placeholder 3"/>
          <p:cNvSpPr>
            <a:spLocks noGrp="1"/>
          </p:cNvSpPr>
          <p:nvPr>
            <p:ph sz="half" idx="2"/>
          </p:nvPr>
        </p:nvSpPr>
        <p:spPr>
          <a:xfrm>
            <a:off x="2519368" y="9352280"/>
            <a:ext cx="15473360" cy="13755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6276342"/>
            <a:ext cx="15549564" cy="3075938"/>
          </a:xfrm>
        </p:spPr>
        <p:txBody>
          <a:bodyPr anchor="b"/>
          <a:lstStyle>
            <a:lvl1pPr marL="0" indent="0">
              <a:buNone/>
              <a:defRPr sz="8960" b="1"/>
            </a:lvl1pPr>
            <a:lvl2pPr marL="1706865" indent="0">
              <a:buNone/>
              <a:defRPr sz="7467" b="1"/>
            </a:lvl2pPr>
            <a:lvl3pPr marL="3413730" indent="0">
              <a:buNone/>
              <a:defRPr sz="6720" b="1"/>
            </a:lvl3pPr>
            <a:lvl4pPr marL="5120594" indent="0">
              <a:buNone/>
              <a:defRPr sz="5973" b="1"/>
            </a:lvl4pPr>
            <a:lvl5pPr marL="6827459" indent="0">
              <a:buNone/>
              <a:defRPr sz="5973" b="1"/>
            </a:lvl5pPr>
            <a:lvl6pPr marL="8534324" indent="0">
              <a:buNone/>
              <a:defRPr sz="5973" b="1"/>
            </a:lvl6pPr>
            <a:lvl7pPr marL="10241189" indent="0">
              <a:buNone/>
              <a:defRPr sz="5973" b="1"/>
            </a:lvl7pPr>
            <a:lvl8pPr marL="11948053" indent="0">
              <a:buNone/>
              <a:defRPr sz="5973" b="1"/>
            </a:lvl8pPr>
            <a:lvl9pPr marL="13654918" indent="0">
              <a:buNone/>
              <a:defRPr sz="5973" b="1"/>
            </a:lvl9pPr>
          </a:lstStyle>
          <a:p>
            <a:pPr lvl="0"/>
            <a:r>
              <a:rPr lang="en-US"/>
              <a:t>Click to edit Master text styles</a:t>
            </a:r>
          </a:p>
        </p:txBody>
      </p:sp>
      <p:sp>
        <p:nvSpPr>
          <p:cNvPr id="6" name="Content Placeholder 5"/>
          <p:cNvSpPr>
            <a:spLocks noGrp="1"/>
          </p:cNvSpPr>
          <p:nvPr>
            <p:ph sz="quarter" idx="4"/>
          </p:nvPr>
        </p:nvSpPr>
        <p:spPr>
          <a:xfrm>
            <a:off x="18516602" y="9352280"/>
            <a:ext cx="15549564" cy="13755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E33F18-0093-4FFE-BC89-6903BC5798BA}" type="datetimeFigureOut">
              <a:rPr lang="en-US" smtClean="0"/>
              <a:t>7/17/2023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3696891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E33F18-0093-4FFE-BC89-6903BC5798BA}" type="datetimeFigureOut">
              <a:rPr lang="en-US" smtClean="0"/>
              <a:t>7/17/2023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1952314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33F18-0093-4FFE-BC89-6903BC5798BA}" type="datetimeFigureOut">
              <a:rPr lang="en-US" smtClean="0"/>
              <a:t>7/17/2023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110672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706880"/>
            <a:ext cx="11796712" cy="5974080"/>
          </a:xfrm>
        </p:spPr>
        <p:txBody>
          <a:bodyPr anchor="b"/>
          <a:lstStyle>
            <a:lvl1pPr>
              <a:defRPr sz="11947"/>
            </a:lvl1pPr>
          </a:lstStyle>
          <a:p>
            <a:r>
              <a:rPr lang="en-US"/>
              <a:t>Click to edit Master title style</a:t>
            </a:r>
            <a:endParaRPr lang="en-US" dirty="0"/>
          </a:p>
        </p:txBody>
      </p:sp>
      <p:sp>
        <p:nvSpPr>
          <p:cNvPr id="3" name="Content Placeholder 2"/>
          <p:cNvSpPr>
            <a:spLocks noGrp="1"/>
          </p:cNvSpPr>
          <p:nvPr>
            <p:ph idx="1"/>
          </p:nvPr>
        </p:nvSpPr>
        <p:spPr>
          <a:xfrm>
            <a:off x="15549564" y="3686392"/>
            <a:ext cx="18516600" cy="18194867"/>
          </a:xfrm>
        </p:spPr>
        <p:txBody>
          <a:bodyPr/>
          <a:lstStyle>
            <a:lvl1pPr>
              <a:defRPr sz="11947"/>
            </a:lvl1pPr>
            <a:lvl2pPr>
              <a:defRPr sz="10453"/>
            </a:lvl2pPr>
            <a:lvl3pPr>
              <a:defRPr sz="8960"/>
            </a:lvl3pPr>
            <a:lvl4pPr>
              <a:defRPr sz="7467"/>
            </a:lvl4pPr>
            <a:lvl5pPr>
              <a:defRPr sz="7467"/>
            </a:lvl5pPr>
            <a:lvl6pPr>
              <a:defRPr sz="7467"/>
            </a:lvl6pPr>
            <a:lvl7pPr>
              <a:defRPr sz="7467"/>
            </a:lvl7pPr>
            <a:lvl8pPr>
              <a:defRPr sz="7467"/>
            </a:lvl8pPr>
            <a:lvl9pPr>
              <a:defRPr sz="74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7680960"/>
            <a:ext cx="11796712" cy="14229929"/>
          </a:xfrm>
        </p:spPr>
        <p:txBody>
          <a:bodyPr/>
          <a:lstStyle>
            <a:lvl1pPr marL="0" indent="0">
              <a:buNone/>
              <a:defRPr sz="5973"/>
            </a:lvl1pPr>
            <a:lvl2pPr marL="1706865" indent="0">
              <a:buNone/>
              <a:defRPr sz="5227"/>
            </a:lvl2pPr>
            <a:lvl3pPr marL="3413730" indent="0">
              <a:buNone/>
              <a:defRPr sz="4480"/>
            </a:lvl3pPr>
            <a:lvl4pPr marL="5120594" indent="0">
              <a:buNone/>
              <a:defRPr sz="3733"/>
            </a:lvl4pPr>
            <a:lvl5pPr marL="6827459" indent="0">
              <a:buNone/>
              <a:defRPr sz="3733"/>
            </a:lvl5pPr>
            <a:lvl6pPr marL="8534324" indent="0">
              <a:buNone/>
              <a:defRPr sz="3733"/>
            </a:lvl6pPr>
            <a:lvl7pPr marL="10241189" indent="0">
              <a:buNone/>
              <a:defRPr sz="3733"/>
            </a:lvl7pPr>
            <a:lvl8pPr marL="11948053" indent="0">
              <a:buNone/>
              <a:defRPr sz="3733"/>
            </a:lvl8pPr>
            <a:lvl9pPr marL="13654918" indent="0">
              <a:buNone/>
              <a:defRPr sz="3733"/>
            </a:lvl9pPr>
          </a:lstStyle>
          <a:p>
            <a:pPr lvl="0"/>
            <a:r>
              <a:rPr lang="en-US"/>
              <a:t>Click to edit Master text styles</a:t>
            </a:r>
          </a:p>
        </p:txBody>
      </p:sp>
      <p:sp>
        <p:nvSpPr>
          <p:cNvPr id="5" name="Date Placeholder 4"/>
          <p:cNvSpPr>
            <a:spLocks noGrp="1"/>
          </p:cNvSpPr>
          <p:nvPr>
            <p:ph type="dt" sz="half" idx="10"/>
          </p:nvPr>
        </p:nvSpPr>
        <p:spPr/>
        <p:txBody>
          <a:bodyPr/>
          <a:lstStyle/>
          <a:p>
            <a:fld id="{7FE33F18-0093-4FFE-BC89-6903BC5798BA}" type="datetimeFigureOut">
              <a:rPr lang="en-US" smtClean="0"/>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420329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706880"/>
            <a:ext cx="11796712" cy="5974080"/>
          </a:xfrm>
        </p:spPr>
        <p:txBody>
          <a:bodyPr anchor="b"/>
          <a:lstStyle>
            <a:lvl1pPr>
              <a:defRPr sz="11947"/>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3686392"/>
            <a:ext cx="18516600" cy="18194867"/>
          </a:xfrm>
        </p:spPr>
        <p:txBody>
          <a:bodyPr anchor="t"/>
          <a:lstStyle>
            <a:lvl1pPr marL="0" indent="0">
              <a:buNone/>
              <a:defRPr sz="11947"/>
            </a:lvl1pPr>
            <a:lvl2pPr marL="1706865" indent="0">
              <a:buNone/>
              <a:defRPr sz="10453"/>
            </a:lvl2pPr>
            <a:lvl3pPr marL="3413730" indent="0">
              <a:buNone/>
              <a:defRPr sz="8960"/>
            </a:lvl3pPr>
            <a:lvl4pPr marL="5120594" indent="0">
              <a:buNone/>
              <a:defRPr sz="7467"/>
            </a:lvl4pPr>
            <a:lvl5pPr marL="6827459" indent="0">
              <a:buNone/>
              <a:defRPr sz="7467"/>
            </a:lvl5pPr>
            <a:lvl6pPr marL="8534324" indent="0">
              <a:buNone/>
              <a:defRPr sz="7467"/>
            </a:lvl6pPr>
            <a:lvl7pPr marL="10241189" indent="0">
              <a:buNone/>
              <a:defRPr sz="7467"/>
            </a:lvl7pPr>
            <a:lvl8pPr marL="11948053" indent="0">
              <a:buNone/>
              <a:defRPr sz="7467"/>
            </a:lvl8pPr>
            <a:lvl9pPr marL="13654918" indent="0">
              <a:buNone/>
              <a:defRPr sz="7467"/>
            </a:lvl9pPr>
          </a:lstStyle>
          <a:p>
            <a:r>
              <a:rPr lang="en-US"/>
              <a:t>Click icon to add picture</a:t>
            </a:r>
            <a:endParaRPr lang="en-US" dirty="0"/>
          </a:p>
        </p:txBody>
      </p:sp>
      <p:sp>
        <p:nvSpPr>
          <p:cNvPr id="4" name="Text Placeholder 3"/>
          <p:cNvSpPr>
            <a:spLocks noGrp="1"/>
          </p:cNvSpPr>
          <p:nvPr>
            <p:ph type="body" sz="half" idx="2"/>
          </p:nvPr>
        </p:nvSpPr>
        <p:spPr>
          <a:xfrm>
            <a:off x="2519364" y="7680960"/>
            <a:ext cx="11796712" cy="14229929"/>
          </a:xfrm>
        </p:spPr>
        <p:txBody>
          <a:bodyPr/>
          <a:lstStyle>
            <a:lvl1pPr marL="0" indent="0">
              <a:buNone/>
              <a:defRPr sz="5973"/>
            </a:lvl1pPr>
            <a:lvl2pPr marL="1706865" indent="0">
              <a:buNone/>
              <a:defRPr sz="5227"/>
            </a:lvl2pPr>
            <a:lvl3pPr marL="3413730" indent="0">
              <a:buNone/>
              <a:defRPr sz="4480"/>
            </a:lvl3pPr>
            <a:lvl4pPr marL="5120594" indent="0">
              <a:buNone/>
              <a:defRPr sz="3733"/>
            </a:lvl4pPr>
            <a:lvl5pPr marL="6827459" indent="0">
              <a:buNone/>
              <a:defRPr sz="3733"/>
            </a:lvl5pPr>
            <a:lvl6pPr marL="8534324" indent="0">
              <a:buNone/>
              <a:defRPr sz="3733"/>
            </a:lvl6pPr>
            <a:lvl7pPr marL="10241189" indent="0">
              <a:buNone/>
              <a:defRPr sz="3733"/>
            </a:lvl7pPr>
            <a:lvl8pPr marL="11948053" indent="0">
              <a:buNone/>
              <a:defRPr sz="3733"/>
            </a:lvl8pPr>
            <a:lvl9pPr marL="13654918" indent="0">
              <a:buNone/>
              <a:defRPr sz="3733"/>
            </a:lvl9pPr>
          </a:lstStyle>
          <a:p>
            <a:pPr lvl="0"/>
            <a:r>
              <a:rPr lang="en-US"/>
              <a:t>Click to edit Master text styles</a:t>
            </a:r>
          </a:p>
        </p:txBody>
      </p:sp>
      <p:sp>
        <p:nvSpPr>
          <p:cNvPr id="5" name="Date Placeholder 4"/>
          <p:cNvSpPr>
            <a:spLocks noGrp="1"/>
          </p:cNvSpPr>
          <p:nvPr>
            <p:ph type="dt" sz="half" idx="10"/>
          </p:nvPr>
        </p:nvSpPr>
        <p:spPr/>
        <p:txBody>
          <a:bodyPr/>
          <a:lstStyle/>
          <a:p>
            <a:fld id="{7FE33F18-0093-4FFE-BC89-6903BC5798BA}" type="datetimeFigureOut">
              <a:rPr lang="en-US" smtClean="0"/>
              <a:t>7/17/2023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47FD4-ECFB-44FF-93A0-1071A1AD4A7B}" type="slidenum">
              <a:rPr lang="en-US" smtClean="0"/>
              <a:t>‹#›</a:t>
            </a:fld>
            <a:endParaRPr lang="en-US"/>
          </a:p>
        </p:txBody>
      </p:sp>
    </p:spTree>
    <p:extLst>
      <p:ext uri="{BB962C8B-B14F-4D97-AF65-F5344CB8AC3E}">
        <p14:creationId xmlns:p14="http://schemas.microsoft.com/office/powerpoint/2010/main" val="2544787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363139"/>
            <a:ext cx="31546800" cy="49487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6815667"/>
            <a:ext cx="31546800" cy="162449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3730379"/>
            <a:ext cx="8229600" cy="1363133"/>
          </a:xfrm>
          <a:prstGeom prst="rect">
            <a:avLst/>
          </a:prstGeom>
        </p:spPr>
        <p:txBody>
          <a:bodyPr vert="horz" lIns="91440" tIns="45720" rIns="91440" bIns="45720" rtlCol="0" anchor="ctr"/>
          <a:lstStyle>
            <a:lvl1pPr algn="l">
              <a:defRPr sz="4480">
                <a:solidFill>
                  <a:schemeClr val="tx1">
                    <a:tint val="75000"/>
                  </a:schemeClr>
                </a:solidFill>
              </a:defRPr>
            </a:lvl1pPr>
          </a:lstStyle>
          <a:p>
            <a:fld id="{7FE33F18-0093-4FFE-BC89-6903BC5798BA}" type="datetimeFigureOut">
              <a:rPr lang="en-US" smtClean="0"/>
              <a:t>7/17/2023</a:t>
            </a:fld>
            <a:endParaRPr lang="en-US"/>
          </a:p>
        </p:txBody>
      </p:sp>
      <p:sp>
        <p:nvSpPr>
          <p:cNvPr id="5" name="Footer Placeholder 4"/>
          <p:cNvSpPr>
            <a:spLocks noGrp="1"/>
          </p:cNvSpPr>
          <p:nvPr>
            <p:ph type="ftr" sz="quarter" idx="3"/>
          </p:nvPr>
        </p:nvSpPr>
        <p:spPr>
          <a:xfrm>
            <a:off x="12115800" y="23730379"/>
            <a:ext cx="12344400" cy="1363133"/>
          </a:xfrm>
          <a:prstGeom prst="rect">
            <a:avLst/>
          </a:prstGeom>
        </p:spPr>
        <p:txBody>
          <a:bodyPr vert="horz" lIns="91440" tIns="45720" rIns="91440" bIns="45720" rtlCol="0" anchor="ctr"/>
          <a:lstStyle>
            <a:lvl1pPr algn="ctr">
              <a:defRPr sz="44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3730379"/>
            <a:ext cx="8229600" cy="1363133"/>
          </a:xfrm>
          <a:prstGeom prst="rect">
            <a:avLst/>
          </a:prstGeom>
        </p:spPr>
        <p:txBody>
          <a:bodyPr vert="horz" lIns="91440" tIns="45720" rIns="91440" bIns="45720" rtlCol="0" anchor="ctr"/>
          <a:lstStyle>
            <a:lvl1pPr algn="r">
              <a:defRPr sz="4480">
                <a:solidFill>
                  <a:schemeClr val="tx1">
                    <a:tint val="75000"/>
                  </a:schemeClr>
                </a:solidFill>
              </a:defRPr>
            </a:lvl1pPr>
          </a:lstStyle>
          <a:p>
            <a:fld id="{A5B47FD4-ECFB-44FF-93A0-1071A1AD4A7B}" type="slidenum">
              <a:rPr lang="en-US" smtClean="0"/>
              <a:t>‹#›</a:t>
            </a:fld>
            <a:endParaRPr lang="en-US"/>
          </a:p>
        </p:txBody>
      </p:sp>
    </p:spTree>
    <p:extLst>
      <p:ext uri="{BB962C8B-B14F-4D97-AF65-F5344CB8AC3E}">
        <p14:creationId xmlns:p14="http://schemas.microsoft.com/office/powerpoint/2010/main" val="23629771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3413730" rtl="0" eaLnBrk="1" latinLnBrk="0" hangingPunct="1">
        <a:lnSpc>
          <a:spcPct val="90000"/>
        </a:lnSpc>
        <a:spcBef>
          <a:spcPct val="0"/>
        </a:spcBef>
        <a:buNone/>
        <a:defRPr sz="16427" kern="1200">
          <a:solidFill>
            <a:schemeClr val="tx1"/>
          </a:solidFill>
          <a:latin typeface="+mj-lt"/>
          <a:ea typeface="+mj-ea"/>
          <a:cs typeface="+mj-cs"/>
        </a:defRPr>
      </a:lvl1pPr>
    </p:titleStyle>
    <p:bodyStyle>
      <a:lvl1pPr marL="853432" indent="-853432" algn="l" defTabSz="3413730" rtl="0" eaLnBrk="1" latinLnBrk="0" hangingPunct="1">
        <a:lnSpc>
          <a:spcPct val="90000"/>
        </a:lnSpc>
        <a:spcBef>
          <a:spcPts val="3733"/>
        </a:spcBef>
        <a:buFont typeface="Arial" panose="020B0604020202020204" pitchFamily="34" charset="0"/>
        <a:buChar char="•"/>
        <a:defRPr sz="10453" kern="1200">
          <a:solidFill>
            <a:schemeClr val="tx1"/>
          </a:solidFill>
          <a:latin typeface="+mn-lt"/>
          <a:ea typeface="+mn-ea"/>
          <a:cs typeface="+mn-cs"/>
        </a:defRPr>
      </a:lvl1pPr>
      <a:lvl2pPr marL="2560297" indent="-853432" algn="l" defTabSz="3413730" rtl="0" eaLnBrk="1" latinLnBrk="0" hangingPunct="1">
        <a:lnSpc>
          <a:spcPct val="90000"/>
        </a:lnSpc>
        <a:spcBef>
          <a:spcPts val="1867"/>
        </a:spcBef>
        <a:buFont typeface="Arial" panose="020B0604020202020204" pitchFamily="34" charset="0"/>
        <a:buChar char="•"/>
        <a:defRPr sz="8960" kern="1200">
          <a:solidFill>
            <a:schemeClr val="tx1"/>
          </a:solidFill>
          <a:latin typeface="+mn-lt"/>
          <a:ea typeface="+mn-ea"/>
          <a:cs typeface="+mn-cs"/>
        </a:defRPr>
      </a:lvl2pPr>
      <a:lvl3pPr marL="4267162" indent="-853432" algn="l" defTabSz="3413730" rtl="0" eaLnBrk="1" latinLnBrk="0" hangingPunct="1">
        <a:lnSpc>
          <a:spcPct val="90000"/>
        </a:lnSpc>
        <a:spcBef>
          <a:spcPts val="1867"/>
        </a:spcBef>
        <a:buFont typeface="Arial" panose="020B0604020202020204" pitchFamily="34" charset="0"/>
        <a:buChar char="•"/>
        <a:defRPr sz="7467" kern="1200">
          <a:solidFill>
            <a:schemeClr val="tx1"/>
          </a:solidFill>
          <a:latin typeface="+mn-lt"/>
          <a:ea typeface="+mn-ea"/>
          <a:cs typeface="+mn-cs"/>
        </a:defRPr>
      </a:lvl3pPr>
      <a:lvl4pPr marL="5974027" indent="-853432" algn="l" defTabSz="3413730" rtl="0" eaLnBrk="1" latinLnBrk="0" hangingPunct="1">
        <a:lnSpc>
          <a:spcPct val="90000"/>
        </a:lnSpc>
        <a:spcBef>
          <a:spcPts val="1867"/>
        </a:spcBef>
        <a:buFont typeface="Arial" panose="020B0604020202020204" pitchFamily="34" charset="0"/>
        <a:buChar char="•"/>
        <a:defRPr sz="6720" kern="1200">
          <a:solidFill>
            <a:schemeClr val="tx1"/>
          </a:solidFill>
          <a:latin typeface="+mn-lt"/>
          <a:ea typeface="+mn-ea"/>
          <a:cs typeface="+mn-cs"/>
        </a:defRPr>
      </a:lvl4pPr>
      <a:lvl5pPr marL="7680891" indent="-853432" algn="l" defTabSz="3413730" rtl="0" eaLnBrk="1" latinLnBrk="0" hangingPunct="1">
        <a:lnSpc>
          <a:spcPct val="90000"/>
        </a:lnSpc>
        <a:spcBef>
          <a:spcPts val="1867"/>
        </a:spcBef>
        <a:buFont typeface="Arial" panose="020B0604020202020204" pitchFamily="34" charset="0"/>
        <a:buChar char="•"/>
        <a:defRPr sz="6720" kern="1200">
          <a:solidFill>
            <a:schemeClr val="tx1"/>
          </a:solidFill>
          <a:latin typeface="+mn-lt"/>
          <a:ea typeface="+mn-ea"/>
          <a:cs typeface="+mn-cs"/>
        </a:defRPr>
      </a:lvl5pPr>
      <a:lvl6pPr marL="9387756" indent="-853432" algn="l" defTabSz="3413730" rtl="0" eaLnBrk="1" latinLnBrk="0" hangingPunct="1">
        <a:lnSpc>
          <a:spcPct val="90000"/>
        </a:lnSpc>
        <a:spcBef>
          <a:spcPts val="1867"/>
        </a:spcBef>
        <a:buFont typeface="Arial" panose="020B0604020202020204" pitchFamily="34" charset="0"/>
        <a:buChar char="•"/>
        <a:defRPr sz="6720" kern="1200">
          <a:solidFill>
            <a:schemeClr val="tx1"/>
          </a:solidFill>
          <a:latin typeface="+mn-lt"/>
          <a:ea typeface="+mn-ea"/>
          <a:cs typeface="+mn-cs"/>
        </a:defRPr>
      </a:lvl6pPr>
      <a:lvl7pPr marL="11094621" indent="-853432" algn="l" defTabSz="3413730" rtl="0" eaLnBrk="1" latinLnBrk="0" hangingPunct="1">
        <a:lnSpc>
          <a:spcPct val="90000"/>
        </a:lnSpc>
        <a:spcBef>
          <a:spcPts val="1867"/>
        </a:spcBef>
        <a:buFont typeface="Arial" panose="020B0604020202020204" pitchFamily="34" charset="0"/>
        <a:buChar char="•"/>
        <a:defRPr sz="6720" kern="1200">
          <a:solidFill>
            <a:schemeClr val="tx1"/>
          </a:solidFill>
          <a:latin typeface="+mn-lt"/>
          <a:ea typeface="+mn-ea"/>
          <a:cs typeface="+mn-cs"/>
        </a:defRPr>
      </a:lvl7pPr>
      <a:lvl8pPr marL="12801486" indent="-853432" algn="l" defTabSz="3413730" rtl="0" eaLnBrk="1" latinLnBrk="0" hangingPunct="1">
        <a:lnSpc>
          <a:spcPct val="90000"/>
        </a:lnSpc>
        <a:spcBef>
          <a:spcPts val="1867"/>
        </a:spcBef>
        <a:buFont typeface="Arial" panose="020B0604020202020204" pitchFamily="34" charset="0"/>
        <a:buChar char="•"/>
        <a:defRPr sz="6720" kern="1200">
          <a:solidFill>
            <a:schemeClr val="tx1"/>
          </a:solidFill>
          <a:latin typeface="+mn-lt"/>
          <a:ea typeface="+mn-ea"/>
          <a:cs typeface="+mn-cs"/>
        </a:defRPr>
      </a:lvl8pPr>
      <a:lvl9pPr marL="14508350" indent="-853432" algn="l" defTabSz="3413730" rtl="0" eaLnBrk="1" latinLnBrk="0" hangingPunct="1">
        <a:lnSpc>
          <a:spcPct val="90000"/>
        </a:lnSpc>
        <a:spcBef>
          <a:spcPts val="1867"/>
        </a:spcBef>
        <a:buFont typeface="Arial" panose="020B0604020202020204" pitchFamily="34" charset="0"/>
        <a:buChar char="•"/>
        <a:defRPr sz="6720" kern="1200">
          <a:solidFill>
            <a:schemeClr val="tx1"/>
          </a:solidFill>
          <a:latin typeface="+mn-lt"/>
          <a:ea typeface="+mn-ea"/>
          <a:cs typeface="+mn-cs"/>
        </a:defRPr>
      </a:lvl9pPr>
    </p:bodyStyle>
    <p:otherStyle>
      <a:defPPr>
        <a:defRPr lang="en-US"/>
      </a:defPPr>
      <a:lvl1pPr marL="0" algn="l" defTabSz="3413730" rtl="0" eaLnBrk="1" latinLnBrk="0" hangingPunct="1">
        <a:defRPr sz="6720" kern="1200">
          <a:solidFill>
            <a:schemeClr val="tx1"/>
          </a:solidFill>
          <a:latin typeface="+mn-lt"/>
          <a:ea typeface="+mn-ea"/>
          <a:cs typeface="+mn-cs"/>
        </a:defRPr>
      </a:lvl1pPr>
      <a:lvl2pPr marL="1706865" algn="l" defTabSz="3413730" rtl="0" eaLnBrk="1" latinLnBrk="0" hangingPunct="1">
        <a:defRPr sz="6720" kern="1200">
          <a:solidFill>
            <a:schemeClr val="tx1"/>
          </a:solidFill>
          <a:latin typeface="+mn-lt"/>
          <a:ea typeface="+mn-ea"/>
          <a:cs typeface="+mn-cs"/>
        </a:defRPr>
      </a:lvl2pPr>
      <a:lvl3pPr marL="3413730" algn="l" defTabSz="3413730" rtl="0" eaLnBrk="1" latinLnBrk="0" hangingPunct="1">
        <a:defRPr sz="6720" kern="1200">
          <a:solidFill>
            <a:schemeClr val="tx1"/>
          </a:solidFill>
          <a:latin typeface="+mn-lt"/>
          <a:ea typeface="+mn-ea"/>
          <a:cs typeface="+mn-cs"/>
        </a:defRPr>
      </a:lvl3pPr>
      <a:lvl4pPr marL="5120594" algn="l" defTabSz="3413730" rtl="0" eaLnBrk="1" latinLnBrk="0" hangingPunct="1">
        <a:defRPr sz="6720" kern="1200">
          <a:solidFill>
            <a:schemeClr val="tx1"/>
          </a:solidFill>
          <a:latin typeface="+mn-lt"/>
          <a:ea typeface="+mn-ea"/>
          <a:cs typeface="+mn-cs"/>
        </a:defRPr>
      </a:lvl4pPr>
      <a:lvl5pPr marL="6827459" algn="l" defTabSz="3413730" rtl="0" eaLnBrk="1" latinLnBrk="0" hangingPunct="1">
        <a:defRPr sz="6720" kern="1200">
          <a:solidFill>
            <a:schemeClr val="tx1"/>
          </a:solidFill>
          <a:latin typeface="+mn-lt"/>
          <a:ea typeface="+mn-ea"/>
          <a:cs typeface="+mn-cs"/>
        </a:defRPr>
      </a:lvl5pPr>
      <a:lvl6pPr marL="8534324" algn="l" defTabSz="3413730" rtl="0" eaLnBrk="1" latinLnBrk="0" hangingPunct="1">
        <a:defRPr sz="6720" kern="1200">
          <a:solidFill>
            <a:schemeClr val="tx1"/>
          </a:solidFill>
          <a:latin typeface="+mn-lt"/>
          <a:ea typeface="+mn-ea"/>
          <a:cs typeface="+mn-cs"/>
        </a:defRPr>
      </a:lvl6pPr>
      <a:lvl7pPr marL="10241189" algn="l" defTabSz="3413730" rtl="0" eaLnBrk="1" latinLnBrk="0" hangingPunct="1">
        <a:defRPr sz="6720" kern="1200">
          <a:solidFill>
            <a:schemeClr val="tx1"/>
          </a:solidFill>
          <a:latin typeface="+mn-lt"/>
          <a:ea typeface="+mn-ea"/>
          <a:cs typeface="+mn-cs"/>
        </a:defRPr>
      </a:lvl7pPr>
      <a:lvl8pPr marL="11948053" algn="l" defTabSz="3413730" rtl="0" eaLnBrk="1" latinLnBrk="0" hangingPunct="1">
        <a:defRPr sz="6720" kern="1200">
          <a:solidFill>
            <a:schemeClr val="tx1"/>
          </a:solidFill>
          <a:latin typeface="+mn-lt"/>
          <a:ea typeface="+mn-ea"/>
          <a:cs typeface="+mn-cs"/>
        </a:defRPr>
      </a:lvl8pPr>
      <a:lvl9pPr marL="13654918" algn="l" defTabSz="3413730" rtl="0" eaLnBrk="1" latinLnBrk="0" hangingPunct="1">
        <a:defRPr sz="67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00_0.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21" descr="A screenshot of a graph&#10;&#10;Description automatically generated">
            <a:extLst>
              <a:ext uri="{FF2B5EF4-FFF2-40B4-BE49-F238E27FC236}">
                <a16:creationId xmlns:a16="http://schemas.microsoft.com/office/drawing/2014/main" id="{6A4CC867-8D76-8FC0-5876-B884CD41352C}"/>
              </a:ext>
            </a:extLst>
          </p:cNvPr>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12454127" y="10299192"/>
            <a:ext cx="11777472" cy="5093208"/>
          </a:xfrm>
          <a:prstGeom prst="rect">
            <a:avLst/>
          </a:prstGeom>
        </p:spPr>
      </p:pic>
      <p:pic>
        <p:nvPicPr>
          <p:cNvPr id="19" name="Picture 18" descr="A diagram of a guitar&#10;&#10;Description automatically generated">
            <a:extLst>
              <a:ext uri="{FF2B5EF4-FFF2-40B4-BE49-F238E27FC236}">
                <a16:creationId xmlns:a16="http://schemas.microsoft.com/office/drawing/2014/main" id="{62CDD60F-7051-06EB-1251-5F95634948D4}"/>
              </a:ext>
            </a:extLst>
          </p:cNvPr>
          <p:cNvPicPr>
            <a:picLocks/>
          </p:cNvPicPr>
          <p:nvPr/>
        </p:nvPicPr>
        <p:blipFill>
          <a:blip r:embed="rId4">
            <a:extLst>
              <a:ext uri="{28A0092B-C50C-407E-A947-70E740481C1C}">
                <a14:useLocalDpi xmlns:a14="http://schemas.microsoft.com/office/drawing/2010/main" val="0"/>
              </a:ext>
            </a:extLst>
          </a:blip>
          <a:stretch>
            <a:fillRect/>
          </a:stretch>
        </p:blipFill>
        <p:spPr>
          <a:xfrm>
            <a:off x="12454127" y="19354800"/>
            <a:ext cx="11777472" cy="5093208"/>
          </a:xfrm>
          <a:prstGeom prst="rect">
            <a:avLst/>
          </a:prstGeom>
        </p:spPr>
      </p:pic>
      <p:sp>
        <p:nvSpPr>
          <p:cNvPr id="40" name="Rectangle 39">
            <a:extLst>
              <a:ext uri="{FF2B5EF4-FFF2-40B4-BE49-F238E27FC236}">
                <a16:creationId xmlns:a16="http://schemas.microsoft.com/office/drawing/2014/main" id="{EF0114B4-16FE-BDD9-B79A-37562F596258}"/>
              </a:ext>
            </a:extLst>
          </p:cNvPr>
          <p:cNvSpPr/>
          <p:nvPr/>
        </p:nvSpPr>
        <p:spPr>
          <a:xfrm>
            <a:off x="24688785" y="19442804"/>
            <a:ext cx="10972801" cy="1295400"/>
          </a:xfrm>
          <a:prstGeom prst="rect">
            <a:avLst/>
          </a:prstGeom>
          <a:solidFill>
            <a:srgbClr val="98012E"/>
          </a:solidFill>
          <a:ln>
            <a:solidFill>
              <a:srgbClr val="FCB0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70D82EB-E653-9847-5E9E-3D7D7F27EFF8}"/>
              </a:ext>
            </a:extLst>
          </p:cNvPr>
          <p:cNvSpPr/>
          <p:nvPr/>
        </p:nvSpPr>
        <p:spPr>
          <a:xfrm>
            <a:off x="12465046" y="4054687"/>
            <a:ext cx="11772908" cy="1295400"/>
          </a:xfrm>
          <a:prstGeom prst="rect">
            <a:avLst/>
          </a:prstGeom>
          <a:solidFill>
            <a:srgbClr val="98012E"/>
          </a:solidFill>
          <a:ln>
            <a:solidFill>
              <a:srgbClr val="FCB0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3668167-6F54-3433-5C2C-AD1BE1FACC24}"/>
              </a:ext>
            </a:extLst>
          </p:cNvPr>
          <p:cNvSpPr/>
          <p:nvPr/>
        </p:nvSpPr>
        <p:spPr>
          <a:xfrm>
            <a:off x="24688791" y="4038600"/>
            <a:ext cx="10972795" cy="1295400"/>
          </a:xfrm>
          <a:prstGeom prst="rect">
            <a:avLst/>
          </a:prstGeom>
          <a:solidFill>
            <a:srgbClr val="98012E"/>
          </a:solidFill>
          <a:ln>
            <a:solidFill>
              <a:srgbClr val="FCB0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0"/>
          <p:cNvSpPr>
            <a:spLocks noChangeArrowheads="1"/>
          </p:cNvSpPr>
          <p:nvPr/>
        </p:nvSpPr>
        <p:spPr bwMode="auto">
          <a:xfrm>
            <a:off x="24688801" y="4016587"/>
            <a:ext cx="10972799" cy="8445861"/>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7800" b="1" dirty="0">
                <a:solidFill>
                  <a:srgbClr val="FCB034"/>
                </a:solidFill>
              </a:rPr>
              <a:t>Conclusion</a:t>
            </a:r>
          </a:p>
          <a:p>
            <a:pPr marL="1332407" indent="-1332407" algn="ctr">
              <a:spcBef>
                <a:spcPct val="20000"/>
              </a:spcBef>
              <a:buClr>
                <a:schemeClr val="bg2"/>
              </a:buClr>
              <a:buSzPct val="75000"/>
            </a:pPr>
            <a:endParaRPr lang="en-US" sz="7800" b="1" dirty="0"/>
          </a:p>
        </p:txBody>
      </p:sp>
      <p:sp>
        <p:nvSpPr>
          <p:cNvPr id="7" name="Rectangle 8"/>
          <p:cNvSpPr>
            <a:spLocks noChangeArrowheads="1"/>
          </p:cNvSpPr>
          <p:nvPr/>
        </p:nvSpPr>
        <p:spPr bwMode="auto">
          <a:xfrm>
            <a:off x="12465055" y="4070772"/>
            <a:ext cx="11772899" cy="20389428"/>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7800" b="1" dirty="0">
                <a:solidFill>
                  <a:srgbClr val="FCB034"/>
                </a:solidFill>
              </a:rPr>
              <a:t>Results</a:t>
            </a:r>
          </a:p>
          <a:p>
            <a:pPr marL="1332407" indent="-1332407" algn="ctr">
              <a:spcBef>
                <a:spcPct val="20000"/>
              </a:spcBef>
              <a:buClr>
                <a:schemeClr val="bg2"/>
              </a:buClr>
              <a:buSzPct val="75000"/>
            </a:pPr>
            <a:endParaRPr lang="en-US" sz="7800" b="1" dirty="0"/>
          </a:p>
        </p:txBody>
      </p:sp>
      <p:sp>
        <p:nvSpPr>
          <p:cNvPr id="2" name="Rectangle 1">
            <a:extLst>
              <a:ext uri="{FF2B5EF4-FFF2-40B4-BE49-F238E27FC236}">
                <a16:creationId xmlns:a16="http://schemas.microsoft.com/office/drawing/2014/main" id="{3C48014A-FAF7-58B6-ADCF-4C1E95FEA644}"/>
              </a:ext>
            </a:extLst>
          </p:cNvPr>
          <p:cNvSpPr/>
          <p:nvPr/>
        </p:nvSpPr>
        <p:spPr>
          <a:xfrm>
            <a:off x="914400" y="4038600"/>
            <a:ext cx="10941054" cy="1295400"/>
          </a:xfrm>
          <a:prstGeom prst="rect">
            <a:avLst/>
          </a:prstGeom>
          <a:solidFill>
            <a:srgbClr val="98012E"/>
          </a:solidFill>
          <a:ln>
            <a:solidFill>
              <a:srgbClr val="FCB0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5"/>
          <p:cNvSpPr txBox="1">
            <a:spLocks noChangeArrowheads="1"/>
          </p:cNvSpPr>
          <p:nvPr/>
        </p:nvSpPr>
        <p:spPr>
          <a:xfrm>
            <a:off x="914400" y="4038600"/>
            <a:ext cx="10941054" cy="6880013"/>
          </a:xfrm>
          <a:prstGeom prst="rect">
            <a:avLst/>
          </a:prstGeom>
          <a:noFill/>
          <a:ln>
            <a:solidFill>
              <a:schemeClr val="tx1"/>
            </a:solidFill>
          </a:ln>
        </p:spPr>
        <p:txBody>
          <a:bodyPr lIns="355308" tIns="177654" rIns="355308" bIns="177654"/>
          <a:lstStyle/>
          <a:p>
            <a:pPr marL="1332407" indent="-1332407" algn="ctr">
              <a:spcBef>
                <a:spcPct val="20000"/>
              </a:spcBef>
            </a:pPr>
            <a:r>
              <a:rPr lang="en-US" sz="7800" b="1" dirty="0">
                <a:solidFill>
                  <a:srgbClr val="FCB034"/>
                </a:solidFill>
              </a:rPr>
              <a:t>Abstract</a:t>
            </a:r>
          </a:p>
        </p:txBody>
      </p:sp>
      <p:sp>
        <p:nvSpPr>
          <p:cNvPr id="15" name="Rectangle 14">
            <a:extLst>
              <a:ext uri="{FF2B5EF4-FFF2-40B4-BE49-F238E27FC236}">
                <a16:creationId xmlns:a16="http://schemas.microsoft.com/office/drawing/2014/main" id="{A016B73B-0A7D-5427-E283-94BDD5776A73}"/>
              </a:ext>
            </a:extLst>
          </p:cNvPr>
          <p:cNvSpPr/>
          <p:nvPr/>
        </p:nvSpPr>
        <p:spPr>
          <a:xfrm>
            <a:off x="4572000" y="670567"/>
            <a:ext cx="27432000" cy="2811313"/>
          </a:xfrm>
          <a:prstGeom prst="rect">
            <a:avLst/>
          </a:prstGeom>
          <a:solidFill>
            <a:srgbClr val="98012E"/>
          </a:solidFill>
          <a:ln>
            <a:solidFill>
              <a:srgbClr val="FCB0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1A4F6CE-2B99-724B-0BCE-163FE8B7FEC7}"/>
              </a:ext>
            </a:extLst>
          </p:cNvPr>
          <p:cNvSpPr/>
          <p:nvPr/>
        </p:nvSpPr>
        <p:spPr>
          <a:xfrm>
            <a:off x="24688785" y="12725400"/>
            <a:ext cx="10972801" cy="1295400"/>
          </a:xfrm>
          <a:prstGeom prst="rect">
            <a:avLst/>
          </a:prstGeom>
          <a:solidFill>
            <a:srgbClr val="98012E"/>
          </a:solidFill>
          <a:ln>
            <a:solidFill>
              <a:srgbClr val="FCB0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52B382B-BA7C-CB46-19CC-275A6E8C9E8F}"/>
              </a:ext>
            </a:extLst>
          </p:cNvPr>
          <p:cNvSpPr/>
          <p:nvPr/>
        </p:nvSpPr>
        <p:spPr>
          <a:xfrm>
            <a:off x="920259" y="11167048"/>
            <a:ext cx="10941054" cy="1295400"/>
          </a:xfrm>
          <a:prstGeom prst="rect">
            <a:avLst/>
          </a:prstGeom>
          <a:solidFill>
            <a:srgbClr val="98012E"/>
          </a:solidFill>
          <a:ln>
            <a:solidFill>
              <a:srgbClr val="FCB03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4541520" y="855376"/>
            <a:ext cx="27432000" cy="1828800"/>
          </a:xfrm>
          <a:prstGeom prst="rect">
            <a:avLst/>
          </a:prstGeom>
        </p:spPr>
        <p:txBody>
          <a:bodyPr lIns="355308" tIns="177654" rIns="355308" bIns="177654"/>
          <a:lstStyle/>
          <a:p>
            <a:pPr algn="ctr">
              <a:spcBef>
                <a:spcPct val="0"/>
              </a:spcBef>
            </a:pPr>
            <a:r>
              <a:rPr lang="en-US" sz="6000" b="1" dirty="0">
                <a:solidFill>
                  <a:srgbClr val="FCB034"/>
                </a:solidFill>
                <a:ea typeface="+mj-ea"/>
                <a:cs typeface="Arial" panose="020B0604020202020204" pitchFamily="34" charset="0"/>
              </a:rPr>
              <a:t>Sentiment Analysis Before and During the Covid-19 Pandemic</a:t>
            </a:r>
            <a:br>
              <a:rPr lang="en-US" sz="17100" dirty="0">
                <a:latin typeface="+mj-lt"/>
                <a:ea typeface="+mj-ea"/>
                <a:cs typeface="+mj-cs"/>
              </a:rPr>
            </a:br>
            <a:endParaRPr lang="en-US" sz="17100" dirty="0">
              <a:latin typeface="+mj-lt"/>
              <a:ea typeface="+mj-ea"/>
              <a:cs typeface="+mj-cs"/>
            </a:endParaRPr>
          </a:p>
        </p:txBody>
      </p:sp>
      <p:sp>
        <p:nvSpPr>
          <p:cNvPr id="6" name="Rectangle 7"/>
          <p:cNvSpPr>
            <a:spLocks noChangeArrowheads="1"/>
          </p:cNvSpPr>
          <p:nvPr/>
        </p:nvSpPr>
        <p:spPr bwMode="auto">
          <a:xfrm>
            <a:off x="914400" y="11136286"/>
            <a:ext cx="10941054" cy="13323914"/>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7800" b="1" dirty="0">
                <a:solidFill>
                  <a:srgbClr val="FCB034"/>
                </a:solidFill>
              </a:rPr>
              <a:t>Methodology</a:t>
            </a:r>
          </a:p>
        </p:txBody>
      </p:sp>
      <p:sp>
        <p:nvSpPr>
          <p:cNvPr id="8" name="Rectangle 9"/>
          <p:cNvSpPr>
            <a:spLocks noChangeArrowheads="1"/>
          </p:cNvSpPr>
          <p:nvPr/>
        </p:nvSpPr>
        <p:spPr bwMode="auto">
          <a:xfrm>
            <a:off x="12465045" y="19379612"/>
            <a:ext cx="11779274" cy="5096673"/>
          </a:xfrm>
          <a:prstGeom prst="rect">
            <a:avLst/>
          </a:prstGeom>
          <a:noFill/>
          <a:ln w="25400">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endParaRPr lang="en-US" sz="7800" b="1" dirty="0"/>
          </a:p>
          <a:p>
            <a:pPr marL="1332407" indent="-1332407" algn="ctr">
              <a:spcBef>
                <a:spcPct val="20000"/>
              </a:spcBef>
              <a:buClr>
                <a:schemeClr val="bg2"/>
              </a:buClr>
              <a:buSzPct val="75000"/>
            </a:pPr>
            <a:endParaRPr lang="en-US" sz="7800" b="1" dirty="0"/>
          </a:p>
        </p:txBody>
      </p:sp>
      <p:sp>
        <p:nvSpPr>
          <p:cNvPr id="10" name="Rectangle 11"/>
          <p:cNvSpPr>
            <a:spLocks noChangeArrowheads="1"/>
          </p:cNvSpPr>
          <p:nvPr/>
        </p:nvSpPr>
        <p:spPr bwMode="auto">
          <a:xfrm>
            <a:off x="24682924" y="12723377"/>
            <a:ext cx="10972800" cy="6536802"/>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6200" b="1" dirty="0">
                <a:solidFill>
                  <a:srgbClr val="FCB034"/>
                </a:solidFill>
              </a:rPr>
              <a:t>Works Cited</a:t>
            </a:r>
            <a:endParaRPr lang="en-US" sz="7800" b="1" dirty="0">
              <a:solidFill>
                <a:srgbClr val="FCB034"/>
              </a:solidFill>
            </a:endParaRPr>
          </a:p>
        </p:txBody>
      </p:sp>
      <p:sp>
        <p:nvSpPr>
          <p:cNvPr id="20" name="TextBox 19">
            <a:extLst>
              <a:ext uri="{FF2B5EF4-FFF2-40B4-BE49-F238E27FC236}">
                <a16:creationId xmlns:a16="http://schemas.microsoft.com/office/drawing/2014/main" id="{750921BB-7398-4340-40A6-72F5F78AABF3}"/>
              </a:ext>
            </a:extLst>
          </p:cNvPr>
          <p:cNvSpPr txBox="1"/>
          <p:nvPr/>
        </p:nvSpPr>
        <p:spPr>
          <a:xfrm>
            <a:off x="914394" y="12462448"/>
            <a:ext cx="10941057" cy="11633954"/>
          </a:xfrm>
          <a:prstGeom prst="rect">
            <a:avLst/>
          </a:prstGeom>
          <a:noFill/>
        </p:spPr>
        <p:txBody>
          <a:bodyPr wrap="square" rtlCol="0">
            <a:spAutoFit/>
          </a:bodyPr>
          <a:lstStyle/>
          <a:p>
            <a:pPr rtl="0">
              <a:spcBef>
                <a:spcPts val="0"/>
              </a:spcBef>
              <a:spcAft>
                <a:spcPts val="0"/>
              </a:spcAft>
            </a:pPr>
            <a:r>
              <a:rPr lang="en-US" sz="2800" b="0" i="0" u="none" strike="noStrike" dirty="0">
                <a:solidFill>
                  <a:srgbClr val="000000"/>
                </a:solidFill>
                <a:effectLst/>
                <a:latin typeface="Arial" panose="020B0604020202020204" pitchFamily="34" charset="0"/>
              </a:rPr>
              <a:t>	</a:t>
            </a:r>
            <a:r>
              <a:rPr lang="en-US" sz="3000" b="0" i="0" u="none" strike="noStrike" dirty="0">
                <a:solidFill>
                  <a:srgbClr val="000000"/>
                </a:solidFill>
                <a:effectLst/>
                <a:latin typeface="Arial" panose="020B0604020202020204" pitchFamily="34" charset="0"/>
                <a:cs typeface="Arial" panose="020B0604020202020204" pitchFamily="34" charset="0"/>
              </a:rPr>
              <a:t>To gather our data, we collected pdf copies of the articles we would be examining the sentiment of. We chose articles from the New York Times, Washington Post, and Wall Street Journal. For each newspaper, we chose 9 authors </a:t>
            </a:r>
            <a:r>
              <a:rPr lang="en-US" sz="3000" dirty="0">
                <a:solidFill>
                  <a:srgbClr val="000000"/>
                </a:solidFill>
                <a:latin typeface="Arial" panose="020B0604020202020204" pitchFamily="34" charset="0"/>
                <a:cs typeface="Arial" panose="020B0604020202020204" pitchFamily="34" charset="0"/>
              </a:rPr>
              <a:t>and 24 works per author, 12 written before and 12 written during the pandemic. </a:t>
            </a:r>
            <a:r>
              <a:rPr lang="en-US" sz="3000" b="0" i="0" u="none" strike="noStrike" dirty="0">
                <a:solidFill>
                  <a:srgbClr val="000000"/>
                </a:solidFill>
                <a:effectLst/>
                <a:latin typeface="Arial" panose="020B0604020202020204" pitchFamily="34" charset="0"/>
                <a:cs typeface="Arial" panose="020B0604020202020204" pitchFamily="34" charset="0"/>
              </a:rPr>
              <a:t>Then, we followed a multi-step procedure to clean, convert, analyze, and graph the data. </a:t>
            </a:r>
            <a:r>
              <a:rPr lang="en-US" sz="3000" dirty="0">
                <a:solidFill>
                  <a:srgbClr val="000000"/>
                </a:solidFill>
                <a:latin typeface="Arial" panose="020B0604020202020204" pitchFamily="34" charset="0"/>
                <a:cs typeface="Arial" panose="020B0604020202020204" pitchFamily="34" charset="0"/>
              </a:rPr>
              <a:t>First, we </a:t>
            </a:r>
            <a:r>
              <a:rPr lang="en-US" sz="3000" b="0" i="0" u="none" strike="noStrike" dirty="0">
                <a:solidFill>
                  <a:srgbClr val="000000"/>
                </a:solidFill>
                <a:effectLst/>
                <a:latin typeface="Arial" panose="020B0604020202020204" pitchFamily="34" charset="0"/>
                <a:cs typeface="Arial" panose="020B0604020202020204" pitchFamily="34" charset="0"/>
              </a:rPr>
              <a:t>scraped and cleaned the text from the articles and tabulated the words and a tally of their usage. </a:t>
            </a:r>
            <a:r>
              <a:rPr lang="en-US" sz="3000" dirty="0">
                <a:solidFill>
                  <a:srgbClr val="000000"/>
                </a:solidFill>
                <a:latin typeface="Arial" panose="020B0604020202020204" pitchFamily="34" charset="0"/>
                <a:cs typeface="Arial" panose="020B0604020202020204" pitchFamily="34" charset="0"/>
              </a:rPr>
              <a:t>We </a:t>
            </a:r>
            <a:r>
              <a:rPr lang="en-US" sz="3000" b="0" i="0" u="none" strike="noStrike" dirty="0">
                <a:solidFill>
                  <a:srgbClr val="000000"/>
                </a:solidFill>
                <a:effectLst/>
                <a:latin typeface="Arial" panose="020B0604020202020204" pitchFamily="34" charset="0"/>
                <a:cs typeface="Arial" panose="020B0604020202020204" pitchFamily="34" charset="0"/>
              </a:rPr>
              <a:t>kept the text’s body and removed punctuation marks, newline characters, on-screen popups, URL elements (for example “https”), and words that were accidentally combined (such as “</a:t>
            </a:r>
            <a:r>
              <a:rPr lang="en-US" sz="3000" b="0" i="0" u="none" strike="noStrike" dirty="0" err="1">
                <a:solidFill>
                  <a:srgbClr val="000000"/>
                </a:solidFill>
                <a:effectLst/>
                <a:latin typeface="Arial" panose="020B0604020202020204" pitchFamily="34" charset="0"/>
                <a:cs typeface="Arial" panose="020B0604020202020204" pitchFamily="34" charset="0"/>
              </a:rPr>
              <a:t>terribleand</a:t>
            </a:r>
            <a:r>
              <a:rPr lang="en-US" sz="3000" b="0" i="0" u="none" strike="noStrike" dirty="0">
                <a:solidFill>
                  <a:srgbClr val="000000"/>
                </a:solidFill>
                <a:effectLst/>
                <a:latin typeface="Arial" panose="020B0604020202020204" pitchFamily="34" charset="0"/>
                <a:cs typeface="Arial" panose="020B0604020202020204" pitchFamily="34" charset="0"/>
              </a:rPr>
              <a:t>” rather than “terrible and”). We transformed our data into a corpus in </a:t>
            </a:r>
            <a:r>
              <a:rPr lang="en-US" sz="3000" dirty="0">
                <a:solidFill>
                  <a:srgbClr val="000000"/>
                </a:solidFill>
                <a:latin typeface="Arial" panose="020B0604020202020204" pitchFamily="34" charset="0"/>
                <a:cs typeface="Arial" panose="020B0604020202020204" pitchFamily="34" charset="0"/>
              </a:rPr>
              <a:t>tidy format </a:t>
            </a:r>
            <a:r>
              <a:rPr lang="en-US" sz="3000" b="0" i="0" u="none" strike="noStrike" dirty="0">
                <a:solidFill>
                  <a:srgbClr val="000000"/>
                </a:solidFill>
                <a:effectLst/>
                <a:latin typeface="Arial" panose="020B0604020202020204" pitchFamily="34" charset="0"/>
                <a:cs typeface="Arial" panose="020B0604020202020204" pitchFamily="34" charset="0"/>
              </a:rPr>
              <a:t>and </a:t>
            </a:r>
            <a:r>
              <a:rPr lang="en-US" sz="3000" dirty="0">
                <a:solidFill>
                  <a:srgbClr val="000000"/>
                </a:solidFill>
                <a:latin typeface="Arial" panose="020B0604020202020204" pitchFamily="34" charset="0"/>
                <a:cs typeface="Arial" panose="020B0604020202020204" pitchFamily="34" charset="0"/>
              </a:rPr>
              <a:t>confirmed it was clean of </a:t>
            </a:r>
            <a:r>
              <a:rPr lang="en-US" sz="3000" b="0" i="0" u="none" strike="noStrike" dirty="0">
                <a:solidFill>
                  <a:srgbClr val="000000"/>
                </a:solidFill>
                <a:effectLst/>
                <a:latin typeface="Arial" panose="020B0604020202020204" pitchFamily="34" charset="0"/>
                <a:cs typeface="Arial" panose="020B0604020202020204" pitchFamily="34" charset="0"/>
              </a:rPr>
              <a:t>any stop words, punctuation, or numbers. We</a:t>
            </a:r>
            <a:r>
              <a:rPr lang="en-US" sz="3000" dirty="0">
                <a:solidFill>
                  <a:srgbClr val="000000"/>
                </a:solidFill>
                <a:latin typeface="Arial" panose="020B0604020202020204" pitchFamily="34" charset="0"/>
                <a:cs typeface="Arial" panose="020B0604020202020204" pitchFamily="34" charset="0"/>
              </a:rPr>
              <a:t> merged the data with the AFINN sentiment lexicon to depict the sentiment of each word. The data are graphed with the y-axis representing the sentiment value and the x-axis representing the period. We then performed parametric, non-parametric, robust, and Bayesian statistical tests to compare the sentiment across categories. A methodological feature of this project is to keep the files in </a:t>
            </a:r>
            <a:r>
              <a:rPr lang="en-US" sz="3000" b="0" i="0" u="none" strike="noStrike" dirty="0">
                <a:solidFill>
                  <a:srgbClr val="000000"/>
                </a:solidFill>
                <a:effectLst/>
                <a:latin typeface="Arial" panose="020B0604020202020204" pitchFamily="34" charset="0"/>
                <a:cs typeface="Arial" panose="020B0604020202020204" pitchFamily="34" charset="0"/>
              </a:rPr>
              <a:t>directories specific to their author, newspaper, and period. This allows us the flexibility to create new tables and graphs that compare the sentiment value with alternative </a:t>
            </a:r>
            <a:r>
              <a:rPr lang="en-US" sz="3000" dirty="0">
                <a:solidFill>
                  <a:srgbClr val="000000"/>
                </a:solidFill>
                <a:latin typeface="Arial" panose="020B0604020202020204" pitchFamily="34" charset="0"/>
                <a:cs typeface="Arial" panose="020B0604020202020204" pitchFamily="34" charset="0"/>
              </a:rPr>
              <a:t>categorical </a:t>
            </a:r>
            <a:r>
              <a:rPr lang="en-US" sz="3000" b="0" i="0" u="none" strike="noStrike" dirty="0">
                <a:solidFill>
                  <a:srgbClr val="000000"/>
                </a:solidFill>
                <a:effectLst/>
                <a:latin typeface="Arial" panose="020B0604020202020204" pitchFamily="34" charset="0"/>
                <a:cs typeface="Arial" panose="020B0604020202020204" pitchFamily="34" charset="0"/>
              </a:rPr>
              <a:t>variables (such as the newspaper or author) for the x-axis. </a:t>
            </a:r>
            <a:endParaRPr lang="en-US" sz="3000" dirty="0"/>
          </a:p>
        </p:txBody>
      </p:sp>
      <p:sp>
        <p:nvSpPr>
          <p:cNvPr id="23" name="TextBox 22">
            <a:extLst>
              <a:ext uri="{FF2B5EF4-FFF2-40B4-BE49-F238E27FC236}">
                <a16:creationId xmlns:a16="http://schemas.microsoft.com/office/drawing/2014/main" id="{2CA46513-59E6-9532-8929-5B2D8A15BB98}"/>
              </a:ext>
            </a:extLst>
          </p:cNvPr>
          <p:cNvSpPr txBox="1"/>
          <p:nvPr/>
        </p:nvSpPr>
        <p:spPr>
          <a:xfrm>
            <a:off x="12495525" y="5334000"/>
            <a:ext cx="11644137" cy="4708981"/>
          </a:xfrm>
          <a:prstGeom prst="rect">
            <a:avLst/>
          </a:prstGeom>
          <a:noFill/>
        </p:spPr>
        <p:txBody>
          <a:bodyPr wrap="square" rtlCol="0">
            <a:spAutoFit/>
          </a:bodyPr>
          <a:lstStyle/>
          <a:p>
            <a:r>
              <a:rPr lang="en-US" sz="3000" dirty="0">
                <a:latin typeface="Arial" panose="020B0604020202020204" pitchFamily="34" charset="0"/>
                <a:cs typeface="Arial" panose="020B0604020202020204" pitchFamily="34" charset="0"/>
              </a:rPr>
              <a:t>Using the robust Yuen’s trimmed mean t-test, we were able to study the impact of time on the sentiment value of our data utilizing a 99% confidence interval. The sentiment was calculated using the AFINN sentiment lexicon which ranges from -5 to 5. Before the Covid-19 pandemic, the trimmed sentiment mean was 0.474 (with a median of +1 in the non-parametric test). However, during the pandemic, the trimmed sentiment mean was -0.188 (which had a median of -1). The probability of this occurring by chance, under the null hypothesis of no difference in sentiment before and during Covid, was negligible (t-statistic of 92.4 using the robust method). </a:t>
            </a:r>
          </a:p>
        </p:txBody>
      </p:sp>
      <p:sp>
        <p:nvSpPr>
          <p:cNvPr id="24" name="TextBox 23">
            <a:extLst>
              <a:ext uri="{FF2B5EF4-FFF2-40B4-BE49-F238E27FC236}">
                <a16:creationId xmlns:a16="http://schemas.microsoft.com/office/drawing/2014/main" id="{E5694725-CA59-0058-7D0F-57AB60EB8337}"/>
              </a:ext>
            </a:extLst>
          </p:cNvPr>
          <p:cNvSpPr txBox="1"/>
          <p:nvPr/>
        </p:nvSpPr>
        <p:spPr>
          <a:xfrm>
            <a:off x="920256" y="5350087"/>
            <a:ext cx="10935195" cy="5170646"/>
          </a:xfrm>
          <a:prstGeom prst="rect">
            <a:avLst/>
          </a:prstGeom>
          <a:noFill/>
        </p:spPr>
        <p:txBody>
          <a:bodyPr wrap="square" rtlCol="0">
            <a:spAutoFit/>
          </a:bodyPr>
          <a:lstStyle/>
          <a:p>
            <a:r>
              <a:rPr lang="en-US" sz="3000" b="0" i="0" u="none" strike="noStrike" dirty="0">
                <a:solidFill>
                  <a:srgbClr val="000000"/>
                </a:solidFill>
                <a:effectLst/>
                <a:latin typeface="Arial" panose="020B0604020202020204" pitchFamily="34" charset="0"/>
                <a:cs typeface="Arial" panose="020B0604020202020204" pitchFamily="34" charset="0"/>
              </a:rPr>
              <a:t>This paper examines th</a:t>
            </a:r>
            <a:r>
              <a:rPr lang="en-US" sz="3000" dirty="0">
                <a:solidFill>
                  <a:srgbClr val="000000"/>
                </a:solidFill>
                <a:latin typeface="Arial" panose="020B0604020202020204" pitchFamily="34" charset="0"/>
                <a:cs typeface="Arial" panose="020B0604020202020204" pitchFamily="34" charset="0"/>
              </a:rPr>
              <a:t>e </a:t>
            </a:r>
            <a:r>
              <a:rPr lang="en-US" sz="3000" b="0" i="0" u="none" strike="noStrike" dirty="0">
                <a:solidFill>
                  <a:srgbClr val="000000"/>
                </a:solidFill>
                <a:effectLst/>
                <a:latin typeface="Arial" panose="020B0604020202020204" pitchFamily="34" charset="0"/>
                <a:cs typeface="Arial" panose="020B0604020202020204" pitchFamily="34" charset="0"/>
              </a:rPr>
              <a:t>change in connotative language use before and during the Covid-19 pandemic. By analyzing news articles from several major US newspapers, we found that there is a statistically significant correlation between the sentiment of the text and the publication period. Specifically, we document a large, systematic, and statistically significant decline in the overall sentiment of articles published in major news outlets. While our result</a:t>
            </a:r>
            <a:r>
              <a:rPr lang="en-US" sz="3000" dirty="0">
                <a:solidFill>
                  <a:srgbClr val="000000"/>
                </a:solidFill>
                <a:latin typeface="Arial" panose="020B0604020202020204" pitchFamily="34" charset="0"/>
                <a:cs typeface="Arial" panose="020B0604020202020204" pitchFamily="34" charset="0"/>
              </a:rPr>
              <a:t>s do not directly gauge the sentiment of the population, our findings have important implications regarding the social responsibility of journalists and media outlets especially in times of crisis. </a:t>
            </a:r>
            <a:endParaRPr lang="en-US" sz="3000" b="0" i="0" u="none" strike="noStrike" dirty="0">
              <a:solidFill>
                <a:srgbClr val="000000"/>
              </a:solidFill>
              <a:effectLst/>
              <a:latin typeface="Arial" panose="020B0604020202020204" pitchFamily="34" charset="0"/>
              <a:cs typeface="Arial" panose="020B0604020202020204" pitchFamily="34" charset="0"/>
            </a:endParaRPr>
          </a:p>
        </p:txBody>
      </p:sp>
      <p:sp>
        <p:nvSpPr>
          <p:cNvPr id="33" name="Rectangle 9">
            <a:extLst>
              <a:ext uri="{FF2B5EF4-FFF2-40B4-BE49-F238E27FC236}">
                <a16:creationId xmlns:a16="http://schemas.microsoft.com/office/drawing/2014/main" id="{F4CA6CAF-54A9-18CC-4977-076B36A882F1}"/>
              </a:ext>
            </a:extLst>
          </p:cNvPr>
          <p:cNvSpPr>
            <a:spLocks noChangeArrowheads="1"/>
          </p:cNvSpPr>
          <p:nvPr/>
        </p:nvSpPr>
        <p:spPr bwMode="auto">
          <a:xfrm>
            <a:off x="12465045" y="10287000"/>
            <a:ext cx="11777472" cy="5093208"/>
          </a:xfrm>
          <a:prstGeom prst="rect">
            <a:avLst/>
          </a:prstGeom>
          <a:noFill/>
          <a:ln w="25400">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endParaRPr lang="en-US" sz="7800" b="1" dirty="0"/>
          </a:p>
          <a:p>
            <a:pPr marL="1332407" indent="-1332407" algn="ctr">
              <a:spcBef>
                <a:spcPct val="20000"/>
              </a:spcBef>
              <a:buClr>
                <a:schemeClr val="bg2"/>
              </a:buClr>
              <a:buSzPct val="75000"/>
            </a:pPr>
            <a:endParaRPr lang="en-US" sz="7800" b="1" dirty="0"/>
          </a:p>
        </p:txBody>
      </p:sp>
      <p:sp>
        <p:nvSpPr>
          <p:cNvPr id="36" name="TextBox 35">
            <a:extLst>
              <a:ext uri="{FF2B5EF4-FFF2-40B4-BE49-F238E27FC236}">
                <a16:creationId xmlns:a16="http://schemas.microsoft.com/office/drawing/2014/main" id="{46005219-594A-277F-472A-B3ACD390AFAE}"/>
              </a:ext>
            </a:extLst>
          </p:cNvPr>
          <p:cNvSpPr txBox="1"/>
          <p:nvPr/>
        </p:nvSpPr>
        <p:spPr>
          <a:xfrm>
            <a:off x="12485926" y="15726013"/>
            <a:ext cx="11719411" cy="3323987"/>
          </a:xfrm>
          <a:prstGeom prst="rect">
            <a:avLst/>
          </a:prstGeom>
          <a:noFill/>
        </p:spPr>
        <p:txBody>
          <a:bodyPr wrap="square" rtlCol="0">
            <a:spAutoFit/>
          </a:bodyPr>
          <a:lstStyle/>
          <a:p>
            <a:r>
              <a:rPr lang="en-US" sz="3000" dirty="0">
                <a:latin typeface="Arial" panose="020B0604020202020204" pitchFamily="34" charset="0"/>
                <a:cs typeface="Arial" panose="020B0604020202020204" pitchFamily="34" charset="0"/>
              </a:rPr>
              <a:t>The author-specific within statistical analysis yields similar results. The median sentiment in the years 2018-2019 was 0.69, while in the years of 2020-2023 it was -0.17. The probability of this occurring by chance is negligible: 6.65e-06 (using the non-parametric Wilcoxon test) and 5.26e-10 (using the parametric t-test). The 99% confidence interval for the median decline is [-1.00, -0.98], and for the mean decline [-2.59, -1.00]. </a:t>
            </a:r>
          </a:p>
        </p:txBody>
      </p:sp>
      <p:sp>
        <p:nvSpPr>
          <p:cNvPr id="37" name="TextBox 36">
            <a:extLst>
              <a:ext uri="{FF2B5EF4-FFF2-40B4-BE49-F238E27FC236}">
                <a16:creationId xmlns:a16="http://schemas.microsoft.com/office/drawing/2014/main" id="{0F937851-1429-D828-F802-E64EB2A7E815}"/>
              </a:ext>
            </a:extLst>
          </p:cNvPr>
          <p:cNvSpPr txBox="1"/>
          <p:nvPr/>
        </p:nvSpPr>
        <p:spPr>
          <a:xfrm>
            <a:off x="24682929" y="5334000"/>
            <a:ext cx="10972795" cy="7017306"/>
          </a:xfrm>
          <a:prstGeom prst="rect">
            <a:avLst/>
          </a:prstGeom>
          <a:noFill/>
        </p:spPr>
        <p:txBody>
          <a:bodyPr wrap="square" rtlCol="0">
            <a:spAutoFit/>
          </a:bodyPr>
          <a:lstStyle/>
          <a:p>
            <a:r>
              <a:rPr lang="en-US" sz="3000" dirty="0">
                <a:latin typeface="Arial" panose="020B0604020202020204" pitchFamily="34" charset="0"/>
                <a:cs typeface="Arial" panose="020B0604020202020204" pitchFamily="34" charset="0"/>
              </a:rPr>
              <a:t>The results of this study show a statistically significant decrease in the average sentiment of articles published by three popular U.S. newspapers during the Covid-19 pandemic. We also found that the decline was systematic among newspapers and journalists studied. A more negative narrative inevitably affects how readers see the world around us, fostering a more pessimistic lens. This potential change in widespread sentiment and attitude could be linked to the rise in mental illnesses, such as depression and anxiety, recorded during the pandemic [1].</a:t>
            </a:r>
          </a:p>
          <a:p>
            <a:r>
              <a:rPr lang="en-US" sz="3000" dirty="0">
                <a:latin typeface="Arial" panose="020B0604020202020204" pitchFamily="34" charset="0"/>
                <a:cs typeface="Arial" panose="020B0604020202020204" pitchFamily="34" charset="0"/>
              </a:rPr>
              <a:t>Journalists are not exempt from the attitudes of society which may permeate into their work. However, they need to be aware of the negative impacts of perpetuating these sentiments. Their failure to do so should at least call into discussion their moral obligations and social responsibilities, especially in times of need.  </a:t>
            </a:r>
          </a:p>
        </p:txBody>
      </p:sp>
      <p:sp>
        <p:nvSpPr>
          <p:cNvPr id="38" name="TextBox 37">
            <a:extLst>
              <a:ext uri="{FF2B5EF4-FFF2-40B4-BE49-F238E27FC236}">
                <a16:creationId xmlns:a16="http://schemas.microsoft.com/office/drawing/2014/main" id="{BF473E00-BAE0-D458-C6F9-181B5CB28639}"/>
              </a:ext>
            </a:extLst>
          </p:cNvPr>
          <p:cNvSpPr txBox="1"/>
          <p:nvPr/>
        </p:nvSpPr>
        <p:spPr>
          <a:xfrm>
            <a:off x="24650307" y="14215727"/>
            <a:ext cx="10966939" cy="5170646"/>
          </a:xfrm>
          <a:prstGeom prst="rect">
            <a:avLst/>
          </a:prstGeom>
          <a:noFill/>
        </p:spPr>
        <p:txBody>
          <a:bodyPr wrap="square" rtlCol="0">
            <a:spAutoFit/>
          </a:bodyPr>
          <a:lstStyle/>
          <a:p>
            <a:r>
              <a:rPr lang="en-US" sz="3000" dirty="0">
                <a:effectLst/>
                <a:latin typeface="Arial" panose="020B0604020202020204" pitchFamily="34" charset="0"/>
                <a:cs typeface="Arial" panose="020B0604020202020204" pitchFamily="34" charset="0"/>
              </a:rPr>
              <a:t>[</a:t>
            </a:r>
            <a:r>
              <a:rPr lang="en-US" sz="3000" dirty="0">
                <a:latin typeface="Arial" panose="020B0604020202020204" pitchFamily="34" charset="0"/>
                <a:cs typeface="Arial" panose="020B0604020202020204" pitchFamily="34" charset="0"/>
              </a:rPr>
              <a:t>1</a:t>
            </a:r>
            <a:r>
              <a:rPr lang="en-US" sz="3000" dirty="0">
                <a:effectLst/>
                <a:latin typeface="Arial" panose="020B0604020202020204" pitchFamily="34" charset="0"/>
                <a:cs typeface="Arial" panose="020B0604020202020204" pitchFamily="34" charset="0"/>
              </a:rPr>
              <a:t>]  C. K. </a:t>
            </a:r>
            <a:r>
              <a:rPr lang="en-US" sz="3000" dirty="0" err="1">
                <a:effectLst/>
                <a:latin typeface="Arial" panose="020B0604020202020204" pitchFamily="34" charset="0"/>
                <a:cs typeface="Arial" panose="020B0604020202020204" pitchFamily="34" charset="0"/>
              </a:rPr>
              <a:t>Ettman</a:t>
            </a:r>
            <a:r>
              <a:rPr lang="en-US" sz="3000" dirty="0">
                <a:effectLst/>
                <a:latin typeface="Arial" panose="020B0604020202020204" pitchFamily="34" charset="0"/>
                <a:cs typeface="Arial" panose="020B0604020202020204" pitchFamily="34" charset="0"/>
              </a:rPr>
              <a:t>, S. M. Abdalla, G. H. Cohen, L. Sampson, P. M. </a:t>
            </a:r>
            <a:r>
              <a:rPr lang="en-US" sz="3000" dirty="0" err="1">
                <a:effectLst/>
                <a:latin typeface="Arial" panose="020B0604020202020204" pitchFamily="34" charset="0"/>
                <a:cs typeface="Arial" panose="020B0604020202020204" pitchFamily="34" charset="0"/>
              </a:rPr>
              <a:t>Vivier</a:t>
            </a:r>
            <a:r>
              <a:rPr lang="en-US" sz="3000" dirty="0">
                <a:effectLst/>
                <a:latin typeface="Arial" panose="020B0604020202020204" pitchFamily="34" charset="0"/>
                <a:cs typeface="Arial" panose="020B0604020202020204" pitchFamily="34" charset="0"/>
              </a:rPr>
              <a:t>, and S. Galea, “Prevalence of Depression Symptoms in US Adults Before and During the COVID-19 Pandemic,” JAMA </a:t>
            </a:r>
            <a:r>
              <a:rPr lang="en-US" sz="3000" dirty="0" err="1">
                <a:effectLst/>
                <a:latin typeface="Arial" panose="020B0604020202020204" pitchFamily="34" charset="0"/>
                <a:cs typeface="Arial" panose="020B0604020202020204" pitchFamily="34" charset="0"/>
              </a:rPr>
              <a:t>Netw</a:t>
            </a:r>
            <a:r>
              <a:rPr lang="en-US" sz="3000" dirty="0">
                <a:effectLst/>
                <a:latin typeface="Arial" panose="020B0604020202020204" pitchFamily="34" charset="0"/>
                <a:cs typeface="Arial" panose="020B0604020202020204" pitchFamily="34" charset="0"/>
              </a:rPr>
              <a:t>. Open, vol. 3, no. 9, p. e2019686, Sep. 2020, </a:t>
            </a:r>
            <a:r>
              <a:rPr lang="en-US" sz="3000" dirty="0" err="1">
                <a:effectLst/>
                <a:latin typeface="Arial" panose="020B0604020202020204" pitchFamily="34" charset="0"/>
                <a:cs typeface="Arial" panose="020B0604020202020204" pitchFamily="34" charset="0"/>
              </a:rPr>
              <a:t>doi</a:t>
            </a:r>
            <a:r>
              <a:rPr lang="en-US" sz="3000" dirty="0">
                <a:effectLst/>
                <a:latin typeface="Arial" panose="020B0604020202020204" pitchFamily="34" charset="0"/>
                <a:cs typeface="Arial" panose="020B0604020202020204" pitchFamily="34" charset="0"/>
              </a:rPr>
              <a:t>: 10.1001/jamanetworkopen.2020.19686.</a:t>
            </a:r>
          </a:p>
          <a:p>
            <a:r>
              <a:rPr lang="en-US" sz="3000" dirty="0">
                <a:effectLst/>
                <a:latin typeface="Arial" panose="020B0604020202020204" pitchFamily="34" charset="0"/>
                <a:cs typeface="Arial" panose="020B0604020202020204" pitchFamily="34" charset="0"/>
              </a:rPr>
              <a:t>[2]  </a:t>
            </a:r>
            <a:r>
              <a:rPr lang="en-US" sz="3000" dirty="0" err="1">
                <a:effectLst/>
                <a:latin typeface="Arial" panose="020B0604020202020204" pitchFamily="34" charset="0"/>
                <a:cs typeface="Arial" panose="020B0604020202020204" pitchFamily="34" charset="0"/>
              </a:rPr>
              <a:t>Grolemund</a:t>
            </a:r>
            <a:r>
              <a:rPr lang="en-US" sz="3000" dirty="0">
                <a:effectLst/>
                <a:latin typeface="Arial" panose="020B0604020202020204" pitchFamily="34" charset="0"/>
                <a:cs typeface="Arial" panose="020B0604020202020204" pitchFamily="34" charset="0"/>
              </a:rPr>
              <a:t>, G., &amp; Wickham, H. (2017, January 31). </a:t>
            </a:r>
            <a:r>
              <a:rPr lang="en-US" sz="3000" i="1" dirty="0">
                <a:effectLst/>
                <a:latin typeface="Arial" panose="020B0604020202020204" pitchFamily="34" charset="0"/>
                <a:cs typeface="Arial" panose="020B0604020202020204" pitchFamily="34" charset="0"/>
              </a:rPr>
              <a:t>R for Data Science</a:t>
            </a:r>
            <a:r>
              <a:rPr lang="en-US" sz="3000" dirty="0">
                <a:effectLst/>
                <a:latin typeface="Arial" panose="020B0604020202020204" pitchFamily="34" charset="0"/>
                <a:cs typeface="Arial" panose="020B0604020202020204" pitchFamily="34" charset="0"/>
              </a:rPr>
              <a:t>. Welcome. https://r4ds.had.co.nz/ </a:t>
            </a:r>
          </a:p>
          <a:p>
            <a:r>
              <a:rPr lang="en-US" sz="3000">
                <a:effectLst/>
                <a:latin typeface="Arial" panose="020B0604020202020204" pitchFamily="34" charset="0"/>
                <a:cs typeface="Arial" panose="020B0604020202020204" pitchFamily="34" charset="0"/>
              </a:rPr>
              <a:t>[3]  Robinson</a:t>
            </a:r>
            <a:r>
              <a:rPr lang="en-US" sz="3000" dirty="0">
                <a:effectLst/>
                <a:latin typeface="Arial" panose="020B0604020202020204" pitchFamily="34" charset="0"/>
                <a:cs typeface="Arial" panose="020B0604020202020204" pitchFamily="34" charset="0"/>
              </a:rPr>
              <a:t>, D., &amp; </a:t>
            </a:r>
            <a:r>
              <a:rPr lang="en-US" sz="3000" dirty="0" err="1">
                <a:effectLst/>
                <a:latin typeface="Arial" panose="020B0604020202020204" pitchFamily="34" charset="0"/>
                <a:cs typeface="Arial" panose="020B0604020202020204" pitchFamily="34" charset="0"/>
              </a:rPr>
              <a:t>Silge</a:t>
            </a:r>
            <a:r>
              <a:rPr lang="en-US" sz="3000" dirty="0">
                <a:effectLst/>
                <a:latin typeface="Arial" panose="020B0604020202020204" pitchFamily="34" charset="0"/>
                <a:cs typeface="Arial" panose="020B0604020202020204" pitchFamily="34" charset="0"/>
              </a:rPr>
              <a:t>, J. (2017, August 1). </a:t>
            </a:r>
            <a:r>
              <a:rPr lang="en-US" sz="3000" i="1" dirty="0">
                <a:effectLst/>
                <a:latin typeface="Arial" panose="020B0604020202020204" pitchFamily="34" charset="0"/>
                <a:cs typeface="Arial" panose="020B0604020202020204" pitchFamily="34" charset="0"/>
              </a:rPr>
              <a:t>Text Mining with R: A Tidy Approach</a:t>
            </a:r>
            <a:r>
              <a:rPr lang="en-US" sz="3000" dirty="0">
                <a:effectLst/>
                <a:latin typeface="Arial" panose="020B0604020202020204" pitchFamily="34" charset="0"/>
                <a:cs typeface="Arial" panose="020B0604020202020204" pitchFamily="34" charset="0"/>
              </a:rPr>
              <a:t>. Welcome to Text Mining with R | Text Mining with R. https://www.tidytextmining.com/ </a:t>
            </a:r>
          </a:p>
          <a:p>
            <a:endParaRPr lang="en-US" sz="3000" dirty="0"/>
          </a:p>
        </p:txBody>
      </p:sp>
      <p:sp>
        <p:nvSpPr>
          <p:cNvPr id="39" name="Rectangle 11">
            <a:extLst>
              <a:ext uri="{FF2B5EF4-FFF2-40B4-BE49-F238E27FC236}">
                <a16:creationId xmlns:a16="http://schemas.microsoft.com/office/drawing/2014/main" id="{9B975A7A-5E91-0347-2347-D978E325DBCD}"/>
              </a:ext>
            </a:extLst>
          </p:cNvPr>
          <p:cNvSpPr>
            <a:spLocks noChangeArrowheads="1"/>
          </p:cNvSpPr>
          <p:nvPr/>
        </p:nvSpPr>
        <p:spPr bwMode="auto">
          <a:xfrm>
            <a:off x="24688800" y="19455106"/>
            <a:ext cx="10972800" cy="5021179"/>
          </a:xfrm>
          <a:prstGeom prst="rect">
            <a:avLst/>
          </a:prstGeom>
          <a:noFill/>
          <a:ln w="9525">
            <a:solidFill>
              <a:schemeClr val="tx1"/>
            </a:solidFill>
            <a:miter lim="800000"/>
            <a:headEnd/>
            <a:tailEnd/>
          </a:ln>
          <a:effectLst/>
        </p:spPr>
        <p:txBody>
          <a:bodyPr lIns="355308" tIns="177654" rIns="355308" bIns="177654"/>
          <a:lstStyle/>
          <a:p>
            <a:pPr marL="1332407" indent="-1332407" algn="ctr">
              <a:spcBef>
                <a:spcPct val="20000"/>
              </a:spcBef>
              <a:buClr>
                <a:schemeClr val="bg2"/>
              </a:buClr>
              <a:buSzPct val="75000"/>
            </a:pPr>
            <a:r>
              <a:rPr lang="en-US" sz="6200" b="1" dirty="0">
                <a:solidFill>
                  <a:srgbClr val="FCB034"/>
                </a:solidFill>
              </a:rPr>
              <a:t>Acknowledgments</a:t>
            </a:r>
            <a:r>
              <a:rPr lang="en-US" sz="6200" b="1" dirty="0"/>
              <a:t> </a:t>
            </a:r>
            <a:endParaRPr lang="en-US" sz="7800" b="1" dirty="0"/>
          </a:p>
        </p:txBody>
      </p:sp>
      <p:sp>
        <p:nvSpPr>
          <p:cNvPr id="41" name="TextBox 40">
            <a:extLst>
              <a:ext uri="{FF2B5EF4-FFF2-40B4-BE49-F238E27FC236}">
                <a16:creationId xmlns:a16="http://schemas.microsoft.com/office/drawing/2014/main" id="{5545EF6C-C3F7-C059-5009-E3A8CBC6FC1B}"/>
              </a:ext>
            </a:extLst>
          </p:cNvPr>
          <p:cNvSpPr txBox="1"/>
          <p:nvPr/>
        </p:nvSpPr>
        <p:spPr>
          <a:xfrm>
            <a:off x="24688786" y="20750506"/>
            <a:ext cx="10966938" cy="3785652"/>
          </a:xfrm>
          <a:prstGeom prst="rect">
            <a:avLst/>
          </a:prstGeom>
          <a:noFill/>
        </p:spPr>
        <p:txBody>
          <a:bodyPr wrap="square" rtlCol="0">
            <a:spAutoFit/>
          </a:bodyPr>
          <a:lstStyle/>
          <a:p>
            <a:r>
              <a:rPr lang="en-US" sz="3000" dirty="0">
                <a:latin typeface="Arial" panose="020B0604020202020204" pitchFamily="34" charset="0"/>
                <a:cs typeface="Arial" panose="020B0604020202020204" pitchFamily="34" charset="0"/>
              </a:rPr>
              <a:t>I would like to thank the Ursinus College Summer Fellows Program for funding this research. Secondly, I would like to thank Hugo M. Montesinos-Yufa for being a mentor for this research and co-author of the corresponding upcoming paper. Finally, we would also like to acknowledge the kindness of the Ursinus College REU (NSF grant #1851948) to allow me to sit in on lectures, which helped me to improve my research and writing abilities. </a:t>
            </a:r>
          </a:p>
        </p:txBody>
      </p:sp>
      <p:pic>
        <p:nvPicPr>
          <p:cNvPr id="49" name="Picture 48" descr="A red and yellow logo&#10;&#10;Description automatically generated">
            <a:extLst>
              <a:ext uri="{FF2B5EF4-FFF2-40B4-BE49-F238E27FC236}">
                <a16:creationId xmlns:a16="http://schemas.microsoft.com/office/drawing/2014/main" id="{6AC4C4FA-594C-3886-4482-2E7C7FCAD1A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0200" y="649724"/>
            <a:ext cx="2362200" cy="3013010"/>
          </a:xfrm>
          <a:prstGeom prst="rect">
            <a:avLst/>
          </a:prstGeom>
        </p:spPr>
      </p:pic>
      <p:pic>
        <p:nvPicPr>
          <p:cNvPr id="51" name="Picture 50" descr="A red and yellow logo&#10;&#10;Description automatically generated">
            <a:extLst>
              <a:ext uri="{FF2B5EF4-FFF2-40B4-BE49-F238E27FC236}">
                <a16:creationId xmlns:a16="http://schemas.microsoft.com/office/drawing/2014/main" id="{00E39186-E90E-B0F9-10CB-0BB8F380B25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66000" y="685800"/>
            <a:ext cx="2362200" cy="3013010"/>
          </a:xfrm>
          <a:prstGeom prst="rect">
            <a:avLst/>
          </a:prstGeom>
        </p:spPr>
      </p:pic>
      <p:sp>
        <p:nvSpPr>
          <p:cNvPr id="3" name="TextBox 2">
            <a:extLst>
              <a:ext uri="{FF2B5EF4-FFF2-40B4-BE49-F238E27FC236}">
                <a16:creationId xmlns:a16="http://schemas.microsoft.com/office/drawing/2014/main" id="{C327F072-2E00-6B35-DC65-620025835075}"/>
              </a:ext>
            </a:extLst>
          </p:cNvPr>
          <p:cNvSpPr txBox="1"/>
          <p:nvPr/>
        </p:nvSpPr>
        <p:spPr>
          <a:xfrm>
            <a:off x="4572000" y="1807824"/>
            <a:ext cx="27432000" cy="2862322"/>
          </a:xfrm>
          <a:prstGeom prst="rect">
            <a:avLst/>
          </a:prstGeom>
          <a:noFill/>
        </p:spPr>
        <p:txBody>
          <a:bodyPr wrap="square" rtlCol="0">
            <a:spAutoFit/>
          </a:bodyPr>
          <a:lstStyle/>
          <a:p>
            <a:pPr algn="ctr"/>
            <a:r>
              <a:rPr lang="en-US" sz="4500" dirty="0">
                <a:solidFill>
                  <a:srgbClr val="FCB034"/>
                </a:solidFill>
                <a:cs typeface="Arial" panose="020B0604020202020204" pitchFamily="34" charset="0"/>
              </a:rPr>
              <a:t>Emily Musgrove</a:t>
            </a:r>
          </a:p>
          <a:p>
            <a:pPr algn="ctr"/>
            <a:r>
              <a:rPr lang="en-US" sz="4500" dirty="0">
                <a:solidFill>
                  <a:srgbClr val="FCB034"/>
                </a:solidFill>
                <a:cs typeface="Arial" panose="020B0604020202020204" pitchFamily="34" charset="0"/>
              </a:rPr>
              <a:t>Department of Mathematics &amp; Computer Science, Ursinus College, Mentor: Hugo M. Montesinos-Yufa</a:t>
            </a:r>
            <a:br>
              <a:rPr lang="en-US" sz="8000" dirty="0">
                <a:solidFill>
                  <a:schemeClr val="bg1"/>
                </a:solidFill>
              </a:rPr>
            </a:br>
            <a:endParaRPr lang="en-US" sz="4500" dirty="0">
              <a:cs typeface="Arial" panose="020B0604020202020204" pitchFamily="34" charset="0"/>
            </a:endParaRPr>
          </a:p>
          <a:p>
            <a:pPr algn="ctr"/>
            <a:endParaRPr lang="en-US" sz="4500" dirty="0">
              <a:cs typeface="Arial" panose="020B0604020202020204" pitchFamily="34" charset="0"/>
            </a:endParaRPr>
          </a:p>
        </p:txBody>
      </p:sp>
    </p:spTree>
  </p:cSld>
  <p:clrMapOvr>
    <a:masterClrMapping/>
  </p:clrMapOvr>
  <p:extLst>
    <p:ext uri="{6950BFC3-D8DA-4A85-94F7-54DA5524770B}">
      <p188:commentRel xmlns:p188="http://schemas.microsoft.com/office/powerpoint/2018/8/main" r:id="rId2"/>
    </p:ext>
  </p:extLs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a481d4bd8fdcad33681b94c2150fec594f4c7e"/>
  <p:tag name="ISPRING_RESOURCE_PATHS_HASH_2" val="d46bc1c882c143fb6b301fabef28a0ed22413c8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7947</TotalTime>
  <Words>1024</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uc</dc:creator>
  <cp:lastModifiedBy>Musgrove, Emily</cp:lastModifiedBy>
  <cp:revision>9</cp:revision>
  <dcterms:created xsi:type="dcterms:W3CDTF">2009-01-28T18:24:34Z</dcterms:created>
  <dcterms:modified xsi:type="dcterms:W3CDTF">2023-07-18T20:55:56Z</dcterms:modified>
</cp:coreProperties>
</file>