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11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</p:sldIdLst>
  <p:sldSz cx="9144000" cy="5143500" type="screen16x9"/>
  <p:notesSz cx="6858000" cy="9144000"/>
  <p:embeddedFontLst>
    <p:embeddedFont>
      <p:font typeface="Cabin" pitchFamily="2" charset="77"/>
      <p:regular r:id="rId12"/>
      <p:bold r:id="rId13"/>
      <p:italic r:id="rId14"/>
      <p:boldItalic r:id="rId15"/>
    </p:embeddedFont>
    <p:embeddedFont>
      <p:font typeface="Calibri" panose="020F0502020204030204" pitchFamily="34" charset="0"/>
      <p:regular r:id="rId16"/>
      <p:bold r:id="rId17"/>
      <p:italic r:id="rId18"/>
      <p:boldItalic r:id="rId19"/>
    </p:embeddedFont>
    <p:embeddedFont>
      <p:font typeface="Capriola" panose="02010603030502060004" pitchFamily="2" charset="77"/>
      <p:regular r:id="rId20"/>
    </p:embeddedFont>
    <p:embeddedFont>
      <p:font typeface="Nunito" pitchFamily="2" charset="77"/>
      <p:regular r:id="rId21"/>
      <p:bold r:id="rId22"/>
      <p:italic r:id="rId23"/>
      <p:boldItalic r:id="rId2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2"/>
    <p:restoredTop sz="94663"/>
  </p:normalViewPr>
  <p:slideViewPr>
    <p:cSldViewPr snapToGrid="0">
      <p:cViewPr varScale="1">
        <p:scale>
          <a:sx n="156" d="100"/>
          <a:sy n="156" d="100"/>
        </p:scale>
        <p:origin x="200" y="17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2.fntdata"/><Relationship Id="rId18" Type="http://schemas.openxmlformats.org/officeDocument/2006/relationships/font" Target="fonts/font7.fntdata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font" Target="fonts/font10.fntdata"/><Relationship Id="rId7" Type="http://schemas.openxmlformats.org/officeDocument/2006/relationships/slide" Target="slides/slide6.xml"/><Relationship Id="rId12" Type="http://schemas.openxmlformats.org/officeDocument/2006/relationships/font" Target="fonts/font1.fntdata"/><Relationship Id="rId17" Type="http://schemas.openxmlformats.org/officeDocument/2006/relationships/font" Target="fonts/font6.fntdata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font" Target="fonts/font5.fntdata"/><Relationship Id="rId20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24" Type="http://schemas.openxmlformats.org/officeDocument/2006/relationships/font" Target="fonts/font13.fntdata"/><Relationship Id="rId5" Type="http://schemas.openxmlformats.org/officeDocument/2006/relationships/slide" Target="slides/slide4.xml"/><Relationship Id="rId15" Type="http://schemas.openxmlformats.org/officeDocument/2006/relationships/font" Target="fonts/font4.fntdata"/><Relationship Id="rId23" Type="http://schemas.openxmlformats.org/officeDocument/2006/relationships/font" Target="fonts/font12.fntdata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3.fntdata"/><Relationship Id="rId22" Type="http://schemas.openxmlformats.org/officeDocument/2006/relationships/font" Target="fonts/font11.fntdata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" name="Google Shape;126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gd354ddc9fe_0_4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4" name="Google Shape;134;gd354ddc9fe_0_4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gd354ddc9fe_0_4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" name="Google Shape;143;gd354ddc9fe_0_4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gd354ddc9fe_0_4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5" name="Google Shape;165;gd354ddc9fe_0_4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gd354ddc9fe_0_5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5" name="Google Shape;175;gd354ddc9fe_0_5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gd354ddc9fe_0_4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4" name="Google Shape;184;gd354ddc9fe_0_4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gd354ddc9fe_0_5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2" name="Google Shape;192;gd354ddc9fe_0_5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gd381daa7db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1" name="Google Shape;201;gd381daa7db_0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gd381e4df38_0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0" name="Google Shape;210;gd381e4df38_0_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chemeClr val="accent6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/>
          <p:nvPr/>
        </p:nvSpPr>
        <p:spPr>
          <a:xfrm rot="10800000">
            <a:off x="5058905" y="0"/>
            <a:ext cx="4085100" cy="2052600"/>
          </a:xfrm>
          <a:prstGeom prst="rtTriangl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3;p2"/>
          <p:cNvSpPr/>
          <p:nvPr/>
        </p:nvSpPr>
        <p:spPr>
          <a:xfrm>
            <a:off x="20327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sy="101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" name="Google Shape;14;p2"/>
          <p:cNvGrpSpPr/>
          <p:nvPr/>
        </p:nvGrpSpPr>
        <p:grpSpPr>
          <a:xfrm>
            <a:off x="255200" y="592"/>
            <a:ext cx="2250363" cy="1044300"/>
            <a:chOff x="255200" y="592"/>
            <a:chExt cx="2250363" cy="1044300"/>
          </a:xfrm>
        </p:grpSpPr>
        <p:sp>
          <p:nvSpPr>
            <p:cNvPr id="15" name="Google Shape;15;p2"/>
            <p:cNvSpPr/>
            <p:nvPr/>
          </p:nvSpPr>
          <p:spPr>
            <a:xfrm>
              <a:off x="764063" y="592"/>
              <a:ext cx="1741500" cy="1044300"/>
            </a:xfrm>
            <a:prstGeom prst="parallelogram">
              <a:avLst>
                <a:gd name="adj" fmla="val 153193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509632" y="592"/>
              <a:ext cx="1741500" cy="1044300"/>
            </a:xfrm>
            <a:prstGeom prst="parallelogram">
              <a:avLst>
                <a:gd name="adj" fmla="val 153193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255200" y="592"/>
              <a:ext cx="1741500" cy="1044300"/>
            </a:xfrm>
            <a:prstGeom prst="parallelogram">
              <a:avLst>
                <a:gd name="adj" fmla="val 153193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" name="Google Shape;18;p2"/>
          <p:cNvGrpSpPr/>
          <p:nvPr/>
        </p:nvGrpSpPr>
        <p:grpSpPr>
          <a:xfrm>
            <a:off x="905395" y="592"/>
            <a:ext cx="2250363" cy="1044300"/>
            <a:chOff x="905395" y="592"/>
            <a:chExt cx="2250363" cy="1044300"/>
          </a:xfrm>
        </p:grpSpPr>
        <p:sp>
          <p:nvSpPr>
            <p:cNvPr id="19" name="Google Shape;19;p2"/>
            <p:cNvSpPr/>
            <p:nvPr/>
          </p:nvSpPr>
          <p:spPr>
            <a:xfrm>
              <a:off x="1414258" y="592"/>
              <a:ext cx="1741500" cy="1044300"/>
            </a:xfrm>
            <a:prstGeom prst="parallelogram">
              <a:avLst>
                <a:gd name="adj" fmla="val 153193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1159826" y="592"/>
              <a:ext cx="1741500" cy="1044300"/>
            </a:xfrm>
            <a:prstGeom prst="parallelogram">
              <a:avLst>
                <a:gd name="adj" fmla="val 153193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905395" y="592"/>
              <a:ext cx="1741500" cy="1044300"/>
            </a:xfrm>
            <a:prstGeom prst="parallelogram">
              <a:avLst>
                <a:gd name="adj" fmla="val 153193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" name="Google Shape;22;p2"/>
          <p:cNvGrpSpPr/>
          <p:nvPr/>
        </p:nvGrpSpPr>
        <p:grpSpPr>
          <a:xfrm>
            <a:off x="7057468" y="5088"/>
            <a:ext cx="1851282" cy="752108"/>
            <a:chOff x="6917201" y="0"/>
            <a:chExt cx="2227777" cy="863400"/>
          </a:xfrm>
        </p:grpSpPr>
        <p:sp>
          <p:nvSpPr>
            <p:cNvPr id="23" name="Google Shape;23;p2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" name="Google Shape;26;p2"/>
          <p:cNvGrpSpPr/>
          <p:nvPr/>
        </p:nvGrpSpPr>
        <p:grpSpPr>
          <a:xfrm>
            <a:off x="6553032" y="4217852"/>
            <a:ext cx="2389068" cy="925737"/>
            <a:chOff x="6917201" y="0"/>
            <a:chExt cx="2227777" cy="863400"/>
          </a:xfrm>
        </p:grpSpPr>
        <p:sp>
          <p:nvSpPr>
            <p:cNvPr id="27" name="Google Shape;27;p2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0" name="Google Shape;30;p2"/>
          <p:cNvGrpSpPr/>
          <p:nvPr/>
        </p:nvGrpSpPr>
        <p:grpSpPr>
          <a:xfrm>
            <a:off x="199149" y="4055652"/>
            <a:ext cx="2795414" cy="1083308"/>
            <a:chOff x="6917201" y="0"/>
            <a:chExt cx="2227777" cy="863400"/>
          </a:xfrm>
        </p:grpSpPr>
        <p:sp>
          <p:nvSpPr>
            <p:cNvPr id="31" name="Google Shape;31;p2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4" name="Google Shape;34;p2"/>
          <p:cNvSpPr txBox="1">
            <a:spLocks noGrp="1"/>
          </p:cNvSpPr>
          <p:nvPr>
            <p:ph type="ctrTitle"/>
          </p:nvPr>
        </p:nvSpPr>
        <p:spPr>
          <a:xfrm>
            <a:off x="1858703" y="1822833"/>
            <a:ext cx="5361300" cy="1448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9pPr>
          </a:lstStyle>
          <a:p>
            <a:endParaRPr/>
          </a:p>
        </p:txBody>
      </p:sp>
      <p:sp>
        <p:nvSpPr>
          <p:cNvPr id="35" name="Google Shape;35;p2"/>
          <p:cNvSpPr txBox="1">
            <a:spLocks noGrp="1"/>
          </p:cNvSpPr>
          <p:nvPr>
            <p:ph type="subTitle" idx="1"/>
          </p:nvPr>
        </p:nvSpPr>
        <p:spPr>
          <a:xfrm>
            <a:off x="1858700" y="3413158"/>
            <a:ext cx="5361300" cy="52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6" name="Google Shape;36;p2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bg>
      <p:bgPr>
        <a:solidFill>
          <a:schemeClr val="accent3"/>
        </a:solidFill>
        <a:effectLst/>
      </p:bgPr>
    </p:bg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11"/>
          <p:cNvSpPr/>
          <p:nvPr/>
        </p:nvSpPr>
        <p:spPr>
          <a:xfrm flipH="1">
            <a:off x="5569200" y="2834075"/>
            <a:ext cx="3574800" cy="2309400"/>
          </a:xfrm>
          <a:prstGeom prst="rtTriangl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1" name="Google Shape;111;p11"/>
          <p:cNvGrpSpPr/>
          <p:nvPr/>
        </p:nvGrpSpPr>
        <p:grpSpPr>
          <a:xfrm>
            <a:off x="5959222" y="4119576"/>
            <a:ext cx="2520952" cy="1024165"/>
            <a:chOff x="6917201" y="0"/>
            <a:chExt cx="2227777" cy="863400"/>
          </a:xfrm>
        </p:grpSpPr>
        <p:sp>
          <p:nvSpPr>
            <p:cNvPr id="112" name="Google Shape;112;p11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11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11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5" name="Google Shape;115;p11"/>
          <p:cNvGrpSpPr/>
          <p:nvPr/>
        </p:nvGrpSpPr>
        <p:grpSpPr>
          <a:xfrm>
            <a:off x="199149" y="2"/>
            <a:ext cx="2795414" cy="1083308"/>
            <a:chOff x="6917201" y="0"/>
            <a:chExt cx="2227777" cy="863400"/>
          </a:xfrm>
        </p:grpSpPr>
        <p:sp>
          <p:nvSpPr>
            <p:cNvPr id="116" name="Google Shape;116;p11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11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11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9" name="Google Shape;119;p11"/>
          <p:cNvSpPr txBox="1">
            <a:spLocks noGrp="1"/>
          </p:cNvSpPr>
          <p:nvPr>
            <p:ph type="title" hasCustomPrompt="1"/>
          </p:nvPr>
        </p:nvSpPr>
        <p:spPr>
          <a:xfrm>
            <a:off x="1385850" y="1383850"/>
            <a:ext cx="6372300" cy="1379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20" name="Google Shape;120;p11"/>
          <p:cNvSpPr txBox="1">
            <a:spLocks noGrp="1"/>
          </p:cNvSpPr>
          <p:nvPr>
            <p:ph type="body" idx="1"/>
          </p:nvPr>
        </p:nvSpPr>
        <p:spPr>
          <a:xfrm>
            <a:off x="1385850" y="2863850"/>
            <a:ext cx="6372300" cy="64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 algn="ctr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 algn="ctr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 algn="ctr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algn="ctr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algn="ctr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algn="ctr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algn="ctr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algn="ctr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algn="ctr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121" name="Google Shape;121;p11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12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solidFill>
          <a:schemeClr val="accent3"/>
        </a:solidFill>
        <a:effectLst/>
      </p:bgPr>
    </p:bg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3"/>
          <p:cNvSpPr/>
          <p:nvPr/>
        </p:nvSpPr>
        <p:spPr>
          <a:xfrm flipH="1">
            <a:off x="4757100" y="2309400"/>
            <a:ext cx="4386900" cy="2834100"/>
          </a:xfrm>
          <a:prstGeom prst="rtTriangl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9" name="Google Shape;39;p3"/>
          <p:cNvGrpSpPr/>
          <p:nvPr/>
        </p:nvGrpSpPr>
        <p:grpSpPr>
          <a:xfrm>
            <a:off x="5594191" y="3961115"/>
            <a:ext cx="2910145" cy="1182340"/>
            <a:chOff x="6917201" y="0"/>
            <a:chExt cx="2227777" cy="863400"/>
          </a:xfrm>
        </p:grpSpPr>
        <p:sp>
          <p:nvSpPr>
            <p:cNvPr id="40" name="Google Shape;40;p3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3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3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3" name="Google Shape;43;p3"/>
          <p:cNvGrpSpPr/>
          <p:nvPr/>
        </p:nvGrpSpPr>
        <p:grpSpPr>
          <a:xfrm>
            <a:off x="199149" y="2"/>
            <a:ext cx="2795414" cy="1083308"/>
            <a:chOff x="6917201" y="0"/>
            <a:chExt cx="2227777" cy="863400"/>
          </a:xfrm>
        </p:grpSpPr>
        <p:sp>
          <p:nvSpPr>
            <p:cNvPr id="44" name="Google Shape;44;p3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p3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6;p3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47;p3"/>
          <p:cNvSpPr txBox="1">
            <a:spLocks noGrp="1"/>
          </p:cNvSpPr>
          <p:nvPr>
            <p:ph type="title"/>
          </p:nvPr>
        </p:nvSpPr>
        <p:spPr>
          <a:xfrm>
            <a:off x="1888684" y="1746100"/>
            <a:ext cx="5377500" cy="1646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8" name="Google Shape;48;p3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bg>
      <p:bgPr>
        <a:solidFill>
          <a:schemeClr val="dk2"/>
        </a:solidFill>
        <a:effectLst/>
      </p:bgPr>
    </p:bg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4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" name="Google Shape;51;p4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" name="Google Shape;52;p4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sy="101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53;p4"/>
          <p:cNvSpPr txBox="1">
            <a:spLocks noGrp="1"/>
          </p:cNvSpPr>
          <p:nvPr>
            <p:ph type="title"/>
          </p:nvPr>
        </p:nvSpPr>
        <p:spPr>
          <a:xfrm>
            <a:off x="819150" y="845600"/>
            <a:ext cx="7505700" cy="95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54" name="Google Shape;54;p4"/>
          <p:cNvSpPr txBox="1">
            <a:spLocks noGrp="1"/>
          </p:cNvSpPr>
          <p:nvPr>
            <p:ph type="body" idx="1"/>
          </p:nvPr>
        </p:nvSpPr>
        <p:spPr>
          <a:xfrm>
            <a:off x="819150" y="1990725"/>
            <a:ext cx="7505700" cy="24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55" name="Google Shape;55;p4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bg>
      <p:bgPr>
        <a:solidFill>
          <a:schemeClr val="dk2"/>
        </a:solidFill>
        <a:effectLst/>
      </p:bgPr>
    </p:bg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5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58;p5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59;p5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sy="101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60;p5"/>
          <p:cNvSpPr txBox="1">
            <a:spLocks noGrp="1"/>
          </p:cNvSpPr>
          <p:nvPr>
            <p:ph type="title"/>
          </p:nvPr>
        </p:nvSpPr>
        <p:spPr>
          <a:xfrm>
            <a:off x="819150" y="845600"/>
            <a:ext cx="7505700" cy="95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61" name="Google Shape;61;p5"/>
          <p:cNvSpPr txBox="1">
            <a:spLocks noGrp="1"/>
          </p:cNvSpPr>
          <p:nvPr>
            <p:ph type="body" idx="1"/>
          </p:nvPr>
        </p:nvSpPr>
        <p:spPr>
          <a:xfrm>
            <a:off x="819150" y="1990725"/>
            <a:ext cx="3686100" cy="24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62" name="Google Shape;62;p5"/>
          <p:cNvSpPr txBox="1">
            <a:spLocks noGrp="1"/>
          </p:cNvSpPr>
          <p:nvPr>
            <p:ph type="body" idx="2"/>
          </p:nvPr>
        </p:nvSpPr>
        <p:spPr>
          <a:xfrm>
            <a:off x="4638675" y="1990725"/>
            <a:ext cx="3686100" cy="24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63" name="Google Shape;63;p5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bg>
      <p:bgPr>
        <a:solidFill>
          <a:schemeClr val="dk2"/>
        </a:solidFill>
        <a:effectLst/>
      </p:bgPr>
    </p:bg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6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66;p6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67;p6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sy="101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68;p6"/>
          <p:cNvSpPr txBox="1">
            <a:spLocks noGrp="1"/>
          </p:cNvSpPr>
          <p:nvPr>
            <p:ph type="title"/>
          </p:nvPr>
        </p:nvSpPr>
        <p:spPr>
          <a:xfrm>
            <a:off x="819150" y="845600"/>
            <a:ext cx="7505700" cy="95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69" name="Google Shape;69;p6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bg>
      <p:bgPr>
        <a:solidFill>
          <a:schemeClr val="accent3"/>
        </a:solidFill>
        <a:effectLst/>
      </p:bgPr>
    </p:bg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7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72;p7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73;p7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sy="101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74;p7"/>
          <p:cNvSpPr txBox="1">
            <a:spLocks noGrp="1"/>
          </p:cNvSpPr>
          <p:nvPr>
            <p:ph type="title"/>
          </p:nvPr>
        </p:nvSpPr>
        <p:spPr>
          <a:xfrm>
            <a:off x="819150" y="845600"/>
            <a:ext cx="3709200" cy="138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75" name="Google Shape;75;p7"/>
          <p:cNvSpPr txBox="1">
            <a:spLocks noGrp="1"/>
          </p:cNvSpPr>
          <p:nvPr>
            <p:ph type="body" idx="1"/>
          </p:nvPr>
        </p:nvSpPr>
        <p:spPr>
          <a:xfrm>
            <a:off x="830700" y="2319050"/>
            <a:ext cx="3709200" cy="211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76" name="Google Shape;76;p7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solidFill>
          <a:schemeClr val="accent1"/>
        </a:solidFill>
        <a:effectLst/>
      </p:bgPr>
    </p:bg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8"/>
          <p:cNvSpPr/>
          <p:nvPr/>
        </p:nvSpPr>
        <p:spPr>
          <a:xfrm>
            <a:off x="0" y="2823144"/>
            <a:ext cx="7369200" cy="2316900"/>
          </a:xfrm>
          <a:prstGeom prst="rtTriangle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79;p8"/>
          <p:cNvSpPr/>
          <p:nvPr/>
        </p:nvSpPr>
        <p:spPr>
          <a:xfrm flipH="1">
            <a:off x="3583210" y="1554113"/>
            <a:ext cx="5560500" cy="35895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0" name="Google Shape;80;p8"/>
          <p:cNvGrpSpPr/>
          <p:nvPr/>
        </p:nvGrpSpPr>
        <p:grpSpPr>
          <a:xfrm>
            <a:off x="255991" y="-118"/>
            <a:ext cx="2251347" cy="1043408"/>
            <a:chOff x="3961956" y="4383950"/>
            <a:chExt cx="1160548" cy="548700"/>
          </a:xfrm>
        </p:grpSpPr>
        <p:sp>
          <p:nvSpPr>
            <p:cNvPr id="81" name="Google Shape;81;p8"/>
            <p:cNvSpPr/>
            <p:nvPr/>
          </p:nvSpPr>
          <p:spPr>
            <a:xfrm>
              <a:off x="4224904" y="4383950"/>
              <a:ext cx="897600" cy="548700"/>
            </a:xfrm>
            <a:prstGeom prst="parallelogram">
              <a:avLst>
                <a:gd name="adj" fmla="val 153193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82;p8"/>
            <p:cNvSpPr/>
            <p:nvPr/>
          </p:nvSpPr>
          <p:spPr>
            <a:xfrm>
              <a:off x="4093430" y="4383950"/>
              <a:ext cx="897600" cy="548700"/>
            </a:xfrm>
            <a:prstGeom prst="parallelogram">
              <a:avLst>
                <a:gd name="adj" fmla="val 153193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83;p8"/>
            <p:cNvSpPr/>
            <p:nvPr/>
          </p:nvSpPr>
          <p:spPr>
            <a:xfrm>
              <a:off x="3961956" y="4383950"/>
              <a:ext cx="897600" cy="548700"/>
            </a:xfrm>
            <a:prstGeom prst="parallelogram">
              <a:avLst>
                <a:gd name="adj" fmla="val 153193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4" name="Google Shape;84;p8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sy="101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5" name="Google Shape;85;p8"/>
          <p:cNvGrpSpPr/>
          <p:nvPr/>
        </p:nvGrpSpPr>
        <p:grpSpPr>
          <a:xfrm>
            <a:off x="34934" y="4522125"/>
            <a:ext cx="1593306" cy="617072"/>
            <a:chOff x="6917201" y="0"/>
            <a:chExt cx="2227777" cy="863400"/>
          </a:xfrm>
        </p:grpSpPr>
        <p:sp>
          <p:nvSpPr>
            <p:cNvPr id="86" name="Google Shape;86;p8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8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8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9" name="Google Shape;89;p8"/>
          <p:cNvGrpSpPr/>
          <p:nvPr/>
        </p:nvGrpSpPr>
        <p:grpSpPr>
          <a:xfrm>
            <a:off x="5886353" y="1243"/>
            <a:ext cx="3257455" cy="1261514"/>
            <a:chOff x="6917201" y="0"/>
            <a:chExt cx="2227777" cy="863400"/>
          </a:xfrm>
        </p:grpSpPr>
        <p:sp>
          <p:nvSpPr>
            <p:cNvPr id="90" name="Google Shape;90;p8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8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;p8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3" name="Google Shape;93;p8"/>
          <p:cNvSpPr txBox="1">
            <a:spLocks noGrp="1"/>
          </p:cNvSpPr>
          <p:nvPr>
            <p:ph type="title"/>
          </p:nvPr>
        </p:nvSpPr>
        <p:spPr>
          <a:xfrm>
            <a:off x="1393929" y="1301146"/>
            <a:ext cx="6366900" cy="253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1pPr>
            <a:lvl2pPr lvl="1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2pPr>
            <a:lvl3pPr lvl="2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3pPr>
            <a:lvl4pPr lvl="3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4pPr>
            <a:lvl5pPr lvl="4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5pPr>
            <a:lvl6pPr lvl="5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6pPr>
            <a:lvl7pPr lvl="6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7pPr>
            <a:lvl8pPr lvl="7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8pPr>
            <a:lvl9pPr lvl="8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9pPr>
          </a:lstStyle>
          <a:p>
            <a:endParaRPr/>
          </a:p>
        </p:txBody>
      </p:sp>
      <p:sp>
        <p:nvSpPr>
          <p:cNvPr id="94" name="Google Shape;94;p8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bg>
      <p:bgPr>
        <a:solidFill>
          <a:schemeClr val="dk2"/>
        </a:solidFill>
        <a:effectLst/>
      </p:bgPr>
    </p:bg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9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97;p9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98;p9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sy="101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99;p9"/>
          <p:cNvSpPr txBox="1">
            <a:spLocks noGrp="1"/>
          </p:cNvSpPr>
          <p:nvPr>
            <p:ph type="title"/>
          </p:nvPr>
        </p:nvSpPr>
        <p:spPr>
          <a:xfrm>
            <a:off x="819150" y="845600"/>
            <a:ext cx="6424200" cy="70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100" name="Google Shape;100;p9"/>
          <p:cNvSpPr txBox="1">
            <a:spLocks noGrp="1"/>
          </p:cNvSpPr>
          <p:nvPr>
            <p:ph type="subTitle" idx="1"/>
          </p:nvPr>
        </p:nvSpPr>
        <p:spPr>
          <a:xfrm>
            <a:off x="819150" y="1550700"/>
            <a:ext cx="58599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01" name="Google Shape;101;p9"/>
          <p:cNvSpPr txBox="1">
            <a:spLocks noGrp="1"/>
          </p:cNvSpPr>
          <p:nvPr>
            <p:ph type="body" idx="2"/>
          </p:nvPr>
        </p:nvSpPr>
        <p:spPr>
          <a:xfrm>
            <a:off x="819150" y="2467050"/>
            <a:ext cx="5859900" cy="209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102" name="Google Shape;102;p9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bg>
      <p:bgPr>
        <a:solidFill>
          <a:schemeClr val="accent1"/>
        </a:solidFill>
        <a:effectLst/>
      </p:bgPr>
    </p:bg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10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5;p10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6;p10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sy="101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7;p10"/>
          <p:cNvSpPr txBox="1">
            <a:spLocks noGrp="1"/>
          </p:cNvSpPr>
          <p:nvPr>
            <p:ph type="body" idx="1"/>
          </p:nvPr>
        </p:nvSpPr>
        <p:spPr>
          <a:xfrm>
            <a:off x="328025" y="4163500"/>
            <a:ext cx="7415100" cy="605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</a:lstStyle>
          <a:p>
            <a:endParaRPr/>
          </a:p>
        </p:txBody>
      </p:sp>
      <p:sp>
        <p:nvSpPr>
          <p:cNvPr id="108" name="Google Shape;108;p10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hift">
    <p:bg>
      <p:bgPr>
        <a:solidFill>
          <a:schemeClr val="dk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39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Calibri"/>
              <a:buChar char="●"/>
              <a:defRPr sz="13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○"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lvl="2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■"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lvl="3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●"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lvl="4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○"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lvl="5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■"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lvl="6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●"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lvl="7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○"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lvl="8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■"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lvl="2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lvl="3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lvl="4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lvl="5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lvl="6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lvl="7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5.jp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4.jpg"/><Relationship Id="rId5" Type="http://schemas.openxmlformats.org/officeDocument/2006/relationships/image" Target="../media/image3.jp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8.jp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1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2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6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19.jp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18.jpg"/><Relationship Id="rId5" Type="http://schemas.openxmlformats.org/officeDocument/2006/relationships/image" Target="../media/image17.jp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2.png"/><Relationship Id="rId5" Type="http://schemas.openxmlformats.org/officeDocument/2006/relationships/image" Target="../media/image20.jp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13"/>
          <p:cNvSpPr txBox="1">
            <a:spLocks noGrp="1"/>
          </p:cNvSpPr>
          <p:nvPr>
            <p:ph type="ctrTitle"/>
          </p:nvPr>
        </p:nvSpPr>
        <p:spPr>
          <a:xfrm>
            <a:off x="1595100" y="617400"/>
            <a:ext cx="5953800" cy="1448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Exploration of the </a:t>
            </a:r>
            <a:r>
              <a:rPr lang="en" dirty="0"/>
              <a:t>Ursinus Food Forest Outreach Team</a:t>
            </a:r>
            <a:endParaRPr dirty="0"/>
          </a:p>
        </p:txBody>
      </p:sp>
      <p:sp>
        <p:nvSpPr>
          <p:cNvPr id="129" name="Google Shape;129;p13"/>
          <p:cNvSpPr txBox="1">
            <a:spLocks noGrp="1"/>
          </p:cNvSpPr>
          <p:nvPr>
            <p:ph type="subTitle" idx="1"/>
          </p:nvPr>
        </p:nvSpPr>
        <p:spPr>
          <a:xfrm>
            <a:off x="1891350" y="3340033"/>
            <a:ext cx="5361300" cy="52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/>
              <a:t>Presenting the Work of the 2020-2021 Food Forest Outreach Team</a:t>
            </a:r>
            <a:endParaRPr sz="140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20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Victoria Bearden</a:t>
            </a:r>
            <a:endParaRPr sz="120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Environmental Studies Department</a:t>
            </a:r>
            <a:endParaRPr sz="120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Ursinus College</a:t>
            </a:r>
            <a:endParaRPr sz="120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200"/>
          </a:p>
        </p:txBody>
      </p:sp>
      <p:cxnSp>
        <p:nvCxnSpPr>
          <p:cNvPr id="130" name="Google Shape;130;p13"/>
          <p:cNvCxnSpPr/>
          <p:nvPr/>
        </p:nvCxnSpPr>
        <p:spPr>
          <a:xfrm>
            <a:off x="1466700" y="2611925"/>
            <a:ext cx="6210600" cy="81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131" name="Google Shape;131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700200" y="1891925"/>
            <a:ext cx="1743600" cy="14481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AD532BE5-0DFC-FA41-834D-B25790DE57D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78800" y="41783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332"/>
    </mc:Choice>
    <mc:Fallback xmlns="">
      <p:transition spd="slow" advTm="123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14"/>
          <p:cNvSpPr txBox="1">
            <a:spLocks noGrp="1"/>
          </p:cNvSpPr>
          <p:nvPr>
            <p:ph type="title"/>
          </p:nvPr>
        </p:nvSpPr>
        <p:spPr>
          <a:xfrm>
            <a:off x="2161350" y="288425"/>
            <a:ext cx="4821300" cy="95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555"/>
              <a:t>The Ursinus Food Forest</a:t>
            </a:r>
            <a:endParaRPr sz="3555"/>
          </a:p>
        </p:txBody>
      </p:sp>
      <p:sp>
        <p:nvSpPr>
          <p:cNvPr id="137" name="Google Shape;137;p14"/>
          <p:cNvSpPr txBox="1">
            <a:spLocks noGrp="1"/>
          </p:cNvSpPr>
          <p:nvPr>
            <p:ph type="body" idx="1"/>
          </p:nvPr>
        </p:nvSpPr>
        <p:spPr>
          <a:xfrm>
            <a:off x="909350" y="747800"/>
            <a:ext cx="7515900" cy="32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bin"/>
              <a:buChar char="●"/>
            </a:pPr>
            <a:r>
              <a:rPr lang="en" sz="1200" dirty="0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Located at Whittaker Environmental Research Station</a:t>
            </a:r>
            <a:endParaRPr sz="1200" dirty="0">
              <a:solidFill>
                <a:srgbClr val="000000"/>
              </a:solidFill>
              <a:latin typeface="Cabin"/>
              <a:ea typeface="Cabin"/>
              <a:cs typeface="Cabin"/>
              <a:sym typeface="Cabin"/>
            </a:endParaRPr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bin"/>
              <a:buChar char="●"/>
            </a:pPr>
            <a:r>
              <a:rPr lang="en" sz="1200" dirty="0">
                <a:solidFill>
                  <a:schemeClr val="lt2"/>
                </a:solidFill>
                <a:latin typeface="Cabin"/>
                <a:ea typeface="Cabin"/>
                <a:cs typeface="Cabin"/>
                <a:sym typeface="Cabin"/>
              </a:rPr>
              <a:t>Planted during Ursinus’ sesquicentennial</a:t>
            </a:r>
            <a:endParaRPr sz="1200" dirty="0">
              <a:solidFill>
                <a:schemeClr val="lt2"/>
              </a:solidFill>
              <a:latin typeface="Cabin"/>
              <a:ea typeface="Cabin"/>
              <a:cs typeface="Cabin"/>
              <a:sym typeface="Cabin"/>
            </a:endParaRP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bin"/>
              <a:buChar char="○"/>
            </a:pPr>
            <a:r>
              <a:rPr lang="en" sz="1200" dirty="0">
                <a:solidFill>
                  <a:schemeClr val="lt2"/>
                </a:solidFill>
                <a:latin typeface="Cabin"/>
                <a:ea typeface="Cabin"/>
                <a:cs typeface="Cabin"/>
                <a:sym typeface="Cabin"/>
              </a:rPr>
              <a:t>The first planting includes over 15 species of edible tree and shrubs</a:t>
            </a:r>
            <a:endParaRPr sz="1200" dirty="0">
              <a:solidFill>
                <a:schemeClr val="lt2"/>
              </a:solidFill>
              <a:latin typeface="Cabin"/>
              <a:ea typeface="Cabin"/>
              <a:cs typeface="Cabin"/>
              <a:sym typeface="Cabin"/>
            </a:endParaRPr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Cabin"/>
              <a:buChar char="●"/>
            </a:pPr>
            <a:r>
              <a:rPr lang="en" sz="1200" dirty="0">
                <a:solidFill>
                  <a:schemeClr val="lt2"/>
                </a:solidFill>
                <a:latin typeface="Cabin"/>
                <a:ea typeface="Cabin"/>
                <a:cs typeface="Cabin"/>
                <a:sym typeface="Cabin"/>
              </a:rPr>
              <a:t>Allows students and the community to build relationships with the regions food producing and ecological beneficial native and non native plant species</a:t>
            </a:r>
            <a:endParaRPr sz="1200" dirty="0">
              <a:solidFill>
                <a:schemeClr val="lt2"/>
              </a:solidFill>
              <a:latin typeface="Cabin"/>
              <a:ea typeface="Cabin"/>
              <a:cs typeface="Cabin"/>
              <a:sym typeface="Cabin"/>
            </a:endParaRPr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bin"/>
              <a:buChar char="●"/>
            </a:pPr>
            <a:r>
              <a:rPr lang="en" sz="1200" dirty="0">
                <a:solidFill>
                  <a:schemeClr val="lt2"/>
                </a:solidFill>
                <a:latin typeface="Cabin"/>
                <a:ea typeface="Cabin"/>
                <a:cs typeface="Cabin"/>
                <a:sym typeface="Cabin"/>
              </a:rPr>
              <a:t>Embraces lessons in </a:t>
            </a:r>
            <a:r>
              <a:rPr lang="en" sz="1200" dirty="0">
                <a:solidFill>
                  <a:schemeClr val="lt2"/>
                </a:solidFill>
                <a:highlight>
                  <a:srgbClr val="FFFFFF"/>
                </a:highlight>
                <a:latin typeface="Cabin"/>
                <a:ea typeface="Cabin"/>
                <a:cs typeface="Cabin"/>
                <a:sym typeface="Cabin"/>
              </a:rPr>
              <a:t>urban agriculture, urban forestry, and agroforestry</a:t>
            </a:r>
            <a:endParaRPr sz="1200" dirty="0">
              <a:solidFill>
                <a:schemeClr val="lt2"/>
              </a:solidFill>
              <a:highlight>
                <a:srgbClr val="FFFFFF"/>
              </a:highlight>
              <a:latin typeface="Cabin"/>
              <a:ea typeface="Cabin"/>
              <a:cs typeface="Cabin"/>
              <a:sym typeface="Cabin"/>
            </a:endParaRPr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Cabin"/>
              <a:buChar char="●"/>
            </a:pPr>
            <a:r>
              <a:rPr lang="en" sz="1200" dirty="0">
                <a:solidFill>
                  <a:schemeClr val="lt2"/>
                </a:solidFill>
                <a:latin typeface="Cabin"/>
                <a:ea typeface="Cabin"/>
                <a:cs typeface="Cabin"/>
                <a:sym typeface="Cabin"/>
              </a:rPr>
              <a:t>Monitored by Dr. Patrick Hurley, student researchers, and Ursinus facilities</a:t>
            </a:r>
            <a:endParaRPr sz="1200" dirty="0">
              <a:solidFill>
                <a:schemeClr val="lt2"/>
              </a:solidFill>
              <a:highlight>
                <a:srgbClr val="FFFFFF"/>
              </a:highlight>
              <a:latin typeface="Cabin"/>
              <a:ea typeface="Cabin"/>
              <a:cs typeface="Cabin"/>
              <a:sym typeface="Cabin"/>
            </a:endParaRPr>
          </a:p>
        </p:txBody>
      </p:sp>
      <p:pic>
        <p:nvPicPr>
          <p:cNvPr id="138" name="Google Shape;138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905388" y="2366600"/>
            <a:ext cx="3333222" cy="2499917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" name="Google Shape;139;p1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-5400000">
            <a:off x="178573" y="2671500"/>
            <a:ext cx="2520177" cy="1890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" name="Google Shape;140;p1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-5400000">
            <a:off x="6446026" y="2673776"/>
            <a:ext cx="2514074" cy="18855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Audio 20">
            <a:hlinkClick r:id="" action="ppaction://media"/>
            <a:extLst>
              <a:ext uri="{FF2B5EF4-FFF2-40B4-BE49-F238E27FC236}">
                <a16:creationId xmlns:a16="http://schemas.microsoft.com/office/drawing/2014/main" id="{EE54AA8D-D786-1F45-BF36-C997FA85D3D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129150" y="1778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697"/>
    </mc:Choice>
    <mc:Fallback xmlns="">
      <p:transition spd="slow" advTm="326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15"/>
          <p:cNvSpPr txBox="1">
            <a:spLocks noGrp="1"/>
          </p:cNvSpPr>
          <p:nvPr>
            <p:ph type="title"/>
          </p:nvPr>
        </p:nvSpPr>
        <p:spPr>
          <a:xfrm>
            <a:off x="1728750" y="411350"/>
            <a:ext cx="5686500" cy="629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2800"/>
              <a:t>Guardians of the Food Forest</a:t>
            </a:r>
            <a:endParaRPr sz="2800"/>
          </a:p>
        </p:txBody>
      </p:sp>
      <p:sp>
        <p:nvSpPr>
          <p:cNvPr id="146" name="Google Shape;146;p15"/>
          <p:cNvSpPr/>
          <p:nvPr/>
        </p:nvSpPr>
        <p:spPr>
          <a:xfrm>
            <a:off x="712825" y="1089725"/>
            <a:ext cx="3465900" cy="3605100"/>
          </a:xfrm>
          <a:prstGeom prst="roundRect">
            <a:avLst>
              <a:gd name="adj" fmla="val 16667"/>
            </a:avLst>
          </a:prstGeom>
          <a:solidFill>
            <a:schemeClr val="dk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" name="Google Shape;147;p15"/>
          <p:cNvSpPr/>
          <p:nvPr/>
        </p:nvSpPr>
        <p:spPr>
          <a:xfrm>
            <a:off x="4994775" y="1089725"/>
            <a:ext cx="3465900" cy="3605100"/>
          </a:xfrm>
          <a:prstGeom prst="roundRect">
            <a:avLst>
              <a:gd name="adj" fmla="val 16667"/>
            </a:avLst>
          </a:prstGeom>
          <a:solidFill>
            <a:schemeClr val="dk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8" name="Google Shape;148;p15"/>
          <p:cNvSpPr txBox="1"/>
          <p:nvPr/>
        </p:nvSpPr>
        <p:spPr>
          <a:xfrm>
            <a:off x="1272025" y="1233925"/>
            <a:ext cx="23475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Capriola"/>
                <a:ea typeface="Capriola"/>
                <a:cs typeface="Capriola"/>
                <a:sym typeface="Capriola"/>
              </a:rPr>
              <a:t>The Stewardship Team</a:t>
            </a:r>
            <a:endParaRPr>
              <a:solidFill>
                <a:schemeClr val="lt1"/>
              </a:solidFill>
              <a:latin typeface="Capriola"/>
              <a:ea typeface="Capriola"/>
              <a:cs typeface="Capriola"/>
              <a:sym typeface="Capriola"/>
            </a:endParaRPr>
          </a:p>
        </p:txBody>
      </p:sp>
      <p:sp>
        <p:nvSpPr>
          <p:cNvPr id="149" name="Google Shape;149;p15"/>
          <p:cNvSpPr txBox="1"/>
          <p:nvPr/>
        </p:nvSpPr>
        <p:spPr>
          <a:xfrm>
            <a:off x="5553975" y="1226275"/>
            <a:ext cx="2347500" cy="4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lt1"/>
                </a:solidFill>
                <a:latin typeface="Capriola"/>
                <a:ea typeface="Capriola"/>
                <a:cs typeface="Capriola"/>
                <a:sym typeface="Capriola"/>
              </a:rPr>
              <a:t>The Outreach Team</a:t>
            </a:r>
            <a:endParaRPr sz="1500">
              <a:solidFill>
                <a:schemeClr val="lt1"/>
              </a:solidFill>
              <a:latin typeface="Capriola"/>
              <a:ea typeface="Capriola"/>
              <a:cs typeface="Capriola"/>
              <a:sym typeface="Capriola"/>
            </a:endParaRPr>
          </a:p>
        </p:txBody>
      </p:sp>
      <p:sp>
        <p:nvSpPr>
          <p:cNvPr id="150" name="Google Shape;150;p15"/>
          <p:cNvSpPr txBox="1"/>
          <p:nvPr/>
        </p:nvSpPr>
        <p:spPr>
          <a:xfrm>
            <a:off x="958650" y="1663300"/>
            <a:ext cx="2958000" cy="254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1" name="Google Shape;151;p15"/>
          <p:cNvSpPr txBox="1"/>
          <p:nvPr/>
        </p:nvSpPr>
        <p:spPr>
          <a:xfrm>
            <a:off x="989125" y="1681525"/>
            <a:ext cx="2994300" cy="280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2" name="Google Shape;152;p15"/>
          <p:cNvSpPr txBox="1"/>
          <p:nvPr/>
        </p:nvSpPr>
        <p:spPr>
          <a:xfrm>
            <a:off x="995425" y="1636550"/>
            <a:ext cx="2900700" cy="190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Capriola"/>
                <a:ea typeface="Capriola"/>
                <a:cs typeface="Capriola"/>
                <a:sym typeface="Capriola"/>
              </a:rPr>
              <a:t>Meet the Team</a:t>
            </a:r>
            <a:endParaRPr>
              <a:solidFill>
                <a:schemeClr val="lt1"/>
              </a:solidFill>
              <a:latin typeface="Capriola"/>
              <a:ea typeface="Capriola"/>
              <a:cs typeface="Capriola"/>
              <a:sym typeface="Capriol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lt1"/>
              </a:solidFill>
              <a:latin typeface="Capriola"/>
              <a:ea typeface="Capriola"/>
              <a:cs typeface="Capriola"/>
              <a:sym typeface="Capriol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lt1"/>
              </a:solidFill>
              <a:latin typeface="Capriola"/>
              <a:ea typeface="Capriola"/>
              <a:cs typeface="Capriola"/>
              <a:sym typeface="Capriol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lt1"/>
              </a:solidFill>
              <a:latin typeface="Capriola"/>
              <a:ea typeface="Capriola"/>
              <a:cs typeface="Capriola"/>
              <a:sym typeface="Capriol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lt1"/>
              </a:solidFill>
              <a:latin typeface="Capriola"/>
              <a:ea typeface="Capriola"/>
              <a:cs typeface="Capriola"/>
              <a:sym typeface="Capriol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lt1"/>
              </a:solidFill>
              <a:latin typeface="Capriola"/>
              <a:ea typeface="Capriola"/>
              <a:cs typeface="Capriola"/>
              <a:sym typeface="Capriol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Capriola"/>
                <a:ea typeface="Capriola"/>
                <a:cs typeface="Capriola"/>
                <a:sym typeface="Capriola"/>
              </a:rPr>
              <a:t>Stewardship Goals</a:t>
            </a:r>
            <a:endParaRPr>
              <a:solidFill>
                <a:schemeClr val="lt1"/>
              </a:solidFill>
              <a:latin typeface="Capriola"/>
              <a:ea typeface="Capriola"/>
              <a:cs typeface="Capriola"/>
              <a:sym typeface="Capriol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lt1"/>
              </a:solidFill>
              <a:latin typeface="Capriola"/>
              <a:ea typeface="Capriola"/>
              <a:cs typeface="Capriola"/>
              <a:sym typeface="Capriola"/>
            </a:endParaRPr>
          </a:p>
        </p:txBody>
      </p:sp>
      <p:cxnSp>
        <p:nvCxnSpPr>
          <p:cNvPr id="153" name="Google Shape;153;p15"/>
          <p:cNvCxnSpPr/>
          <p:nvPr/>
        </p:nvCxnSpPr>
        <p:spPr>
          <a:xfrm>
            <a:off x="1272025" y="1636550"/>
            <a:ext cx="23475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54" name="Google Shape;154;p15"/>
          <p:cNvCxnSpPr/>
          <p:nvPr/>
        </p:nvCxnSpPr>
        <p:spPr>
          <a:xfrm>
            <a:off x="5553975" y="1636550"/>
            <a:ext cx="23475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55" name="Google Shape;155;p15"/>
          <p:cNvSpPr txBox="1"/>
          <p:nvPr/>
        </p:nvSpPr>
        <p:spPr>
          <a:xfrm>
            <a:off x="5277375" y="1611175"/>
            <a:ext cx="2900700" cy="190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Capriola"/>
                <a:ea typeface="Capriola"/>
                <a:cs typeface="Capriola"/>
                <a:sym typeface="Capriola"/>
              </a:rPr>
              <a:t>Meet the Team</a:t>
            </a:r>
            <a:endParaRPr>
              <a:solidFill>
                <a:schemeClr val="lt1"/>
              </a:solidFill>
              <a:latin typeface="Capriola"/>
              <a:ea typeface="Capriola"/>
              <a:cs typeface="Capriola"/>
              <a:sym typeface="Capriol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lt1"/>
              </a:solidFill>
              <a:latin typeface="Capriola"/>
              <a:ea typeface="Capriola"/>
              <a:cs typeface="Capriola"/>
              <a:sym typeface="Capriol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lt1"/>
              </a:solidFill>
              <a:latin typeface="Capriola"/>
              <a:ea typeface="Capriola"/>
              <a:cs typeface="Capriola"/>
              <a:sym typeface="Capriol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lt1"/>
              </a:solidFill>
              <a:latin typeface="Capriola"/>
              <a:ea typeface="Capriola"/>
              <a:cs typeface="Capriola"/>
              <a:sym typeface="Capriol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lt1"/>
              </a:solidFill>
              <a:latin typeface="Capriola"/>
              <a:ea typeface="Capriola"/>
              <a:cs typeface="Capriola"/>
              <a:sym typeface="Capriol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lt1"/>
              </a:solidFill>
              <a:latin typeface="Capriola"/>
              <a:ea typeface="Capriola"/>
              <a:cs typeface="Capriola"/>
              <a:sym typeface="Capriol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Capriola"/>
                <a:ea typeface="Capriola"/>
                <a:cs typeface="Capriola"/>
                <a:sym typeface="Capriola"/>
              </a:rPr>
              <a:t>Outreach Goals</a:t>
            </a:r>
            <a:endParaRPr>
              <a:solidFill>
                <a:schemeClr val="lt1"/>
              </a:solidFill>
              <a:latin typeface="Capriola"/>
              <a:ea typeface="Capriola"/>
              <a:cs typeface="Capriola"/>
              <a:sym typeface="Capriol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lt1"/>
              </a:solidFill>
              <a:latin typeface="Capriola"/>
              <a:ea typeface="Capriola"/>
              <a:cs typeface="Capriola"/>
              <a:sym typeface="Capriola"/>
            </a:endParaRPr>
          </a:p>
        </p:txBody>
      </p:sp>
      <p:sp>
        <p:nvSpPr>
          <p:cNvPr id="156" name="Google Shape;156;p15"/>
          <p:cNvSpPr txBox="1"/>
          <p:nvPr/>
        </p:nvSpPr>
        <p:spPr>
          <a:xfrm>
            <a:off x="642475" y="1934425"/>
            <a:ext cx="1285800" cy="98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980000"/>
                </a:solidFill>
                <a:latin typeface="Cabin"/>
                <a:ea typeface="Cabin"/>
                <a:cs typeface="Cabin"/>
                <a:sym typeface="Cabin"/>
              </a:rPr>
              <a:t>Cass Robinson</a:t>
            </a:r>
            <a:endParaRPr sz="1300">
              <a:solidFill>
                <a:srgbClr val="980000"/>
              </a:solidFill>
              <a:latin typeface="Cabin"/>
              <a:ea typeface="Cabin"/>
              <a:cs typeface="Cabin"/>
              <a:sym typeface="Cabin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980000"/>
                </a:solidFill>
                <a:latin typeface="Cabin"/>
                <a:ea typeface="Cabin"/>
                <a:cs typeface="Cabin"/>
                <a:sym typeface="Cabin"/>
              </a:rPr>
              <a:t>Amanda Paul</a:t>
            </a:r>
            <a:endParaRPr sz="1300">
              <a:solidFill>
                <a:srgbClr val="980000"/>
              </a:solidFill>
              <a:latin typeface="Cabin"/>
              <a:ea typeface="Cabin"/>
              <a:cs typeface="Cabin"/>
              <a:sym typeface="Cabin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980000"/>
                </a:solidFill>
                <a:latin typeface="Cabin"/>
                <a:ea typeface="Cabin"/>
                <a:cs typeface="Cabin"/>
                <a:sym typeface="Cabin"/>
              </a:rPr>
              <a:t>Lexi Fowler</a:t>
            </a:r>
            <a:endParaRPr sz="1300">
              <a:solidFill>
                <a:srgbClr val="980000"/>
              </a:solidFill>
              <a:latin typeface="Cabin"/>
              <a:ea typeface="Cabin"/>
              <a:cs typeface="Cabin"/>
              <a:sym typeface="Cabin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980000"/>
                </a:solidFill>
                <a:latin typeface="Cabin"/>
                <a:ea typeface="Cabin"/>
                <a:cs typeface="Cabin"/>
                <a:sym typeface="Cabin"/>
              </a:rPr>
              <a:t>Nate Berger</a:t>
            </a:r>
            <a:endParaRPr sz="1300">
              <a:solidFill>
                <a:srgbClr val="980000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sp>
        <p:nvSpPr>
          <p:cNvPr id="157" name="Google Shape;157;p15"/>
          <p:cNvSpPr txBox="1"/>
          <p:nvPr/>
        </p:nvSpPr>
        <p:spPr>
          <a:xfrm>
            <a:off x="1794750" y="2042125"/>
            <a:ext cx="1285800" cy="78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980000"/>
                </a:solidFill>
                <a:latin typeface="Cabin"/>
                <a:ea typeface="Cabin"/>
                <a:cs typeface="Cabin"/>
                <a:sym typeface="Cabin"/>
              </a:rPr>
              <a:t>Sarah Fisher</a:t>
            </a:r>
            <a:endParaRPr sz="1300">
              <a:solidFill>
                <a:srgbClr val="980000"/>
              </a:solidFill>
              <a:latin typeface="Cabin"/>
              <a:ea typeface="Cabin"/>
              <a:cs typeface="Cabin"/>
              <a:sym typeface="Cabin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980000"/>
                </a:solidFill>
                <a:latin typeface="Cabin"/>
                <a:ea typeface="Cabin"/>
                <a:cs typeface="Cabin"/>
                <a:sym typeface="Cabin"/>
              </a:rPr>
              <a:t>Tim Holzapfel</a:t>
            </a:r>
            <a:endParaRPr sz="1300">
              <a:solidFill>
                <a:srgbClr val="980000"/>
              </a:solidFill>
              <a:latin typeface="Cabin"/>
              <a:ea typeface="Cabin"/>
              <a:cs typeface="Cabin"/>
              <a:sym typeface="Cabin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980000"/>
                </a:solidFill>
                <a:latin typeface="Cabin"/>
                <a:ea typeface="Cabin"/>
                <a:cs typeface="Cabin"/>
                <a:sym typeface="Cabin"/>
              </a:rPr>
              <a:t>Natalie Jump</a:t>
            </a:r>
            <a:endParaRPr sz="1300">
              <a:solidFill>
                <a:srgbClr val="980000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sp>
        <p:nvSpPr>
          <p:cNvPr id="158" name="Google Shape;158;p15"/>
          <p:cNvSpPr txBox="1"/>
          <p:nvPr/>
        </p:nvSpPr>
        <p:spPr>
          <a:xfrm>
            <a:off x="2925350" y="1934425"/>
            <a:ext cx="1285800" cy="98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980000"/>
                </a:solidFill>
                <a:latin typeface="Cabin"/>
                <a:ea typeface="Cabin"/>
                <a:cs typeface="Cabin"/>
                <a:sym typeface="Cabin"/>
              </a:rPr>
              <a:t>Jenny Ronzoni</a:t>
            </a:r>
            <a:endParaRPr sz="1300">
              <a:solidFill>
                <a:srgbClr val="980000"/>
              </a:solidFill>
              <a:latin typeface="Cabin"/>
              <a:ea typeface="Cabin"/>
              <a:cs typeface="Cabin"/>
              <a:sym typeface="Cabin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980000"/>
                </a:solidFill>
                <a:latin typeface="Cabin"/>
                <a:ea typeface="Cabin"/>
                <a:cs typeface="Cabin"/>
                <a:sym typeface="Cabin"/>
              </a:rPr>
              <a:t>Austin Mickles</a:t>
            </a:r>
            <a:endParaRPr sz="1300">
              <a:solidFill>
                <a:srgbClr val="980000"/>
              </a:solidFill>
              <a:latin typeface="Cabin"/>
              <a:ea typeface="Cabin"/>
              <a:cs typeface="Cabin"/>
              <a:sym typeface="Cabin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980000"/>
                </a:solidFill>
                <a:latin typeface="Cabin"/>
                <a:ea typeface="Cabin"/>
                <a:cs typeface="Cabin"/>
                <a:sym typeface="Cabin"/>
              </a:rPr>
              <a:t>Evan Stinson</a:t>
            </a:r>
            <a:endParaRPr sz="1300">
              <a:solidFill>
                <a:srgbClr val="980000"/>
              </a:solidFill>
              <a:latin typeface="Cabin"/>
              <a:ea typeface="Cabin"/>
              <a:cs typeface="Cabin"/>
              <a:sym typeface="Cabin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980000"/>
                </a:solidFill>
                <a:latin typeface="Cabin"/>
                <a:ea typeface="Cabin"/>
                <a:cs typeface="Cabin"/>
                <a:sym typeface="Cabin"/>
              </a:rPr>
              <a:t>Cara Vasso</a:t>
            </a:r>
            <a:endParaRPr sz="1300">
              <a:solidFill>
                <a:srgbClr val="980000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sp>
        <p:nvSpPr>
          <p:cNvPr id="159" name="Google Shape;159;p15"/>
          <p:cNvSpPr txBox="1"/>
          <p:nvPr/>
        </p:nvSpPr>
        <p:spPr>
          <a:xfrm>
            <a:off x="5208225" y="2149975"/>
            <a:ext cx="15906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rPr>
              <a:t>Victoria Bearden</a:t>
            </a:r>
            <a:endParaRPr>
              <a:solidFill>
                <a:schemeClr val="lt1"/>
              </a:solidFill>
              <a:latin typeface="Cabin"/>
              <a:ea typeface="Cabin"/>
              <a:cs typeface="Cabin"/>
              <a:sym typeface="Cabin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rPr>
              <a:t>Claire Parlee</a:t>
            </a:r>
            <a:endParaRPr>
              <a:solidFill>
                <a:schemeClr val="lt1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sp>
        <p:nvSpPr>
          <p:cNvPr id="160" name="Google Shape;160;p15"/>
          <p:cNvSpPr txBox="1"/>
          <p:nvPr/>
        </p:nvSpPr>
        <p:spPr>
          <a:xfrm>
            <a:off x="6717075" y="2149975"/>
            <a:ext cx="14610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rPr>
              <a:t>Kristen Cooney</a:t>
            </a:r>
            <a:endParaRPr>
              <a:solidFill>
                <a:schemeClr val="lt1"/>
              </a:solidFill>
              <a:latin typeface="Cabin"/>
              <a:ea typeface="Cabin"/>
              <a:cs typeface="Cabin"/>
              <a:sym typeface="Cabin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rPr>
              <a:t>Addie Frey</a:t>
            </a:r>
            <a:endParaRPr>
              <a:solidFill>
                <a:schemeClr val="lt1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sp>
        <p:nvSpPr>
          <p:cNvPr id="161" name="Google Shape;161;p15"/>
          <p:cNvSpPr txBox="1"/>
          <p:nvPr/>
        </p:nvSpPr>
        <p:spPr>
          <a:xfrm>
            <a:off x="639000" y="3225025"/>
            <a:ext cx="3597300" cy="118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Cabin"/>
              <a:buChar char="●"/>
            </a:pPr>
            <a:r>
              <a:rPr lang="en" sz="1300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rPr>
              <a:t>Multiple site visits throughout the week to check on plant and site conditions</a:t>
            </a:r>
            <a:endParaRPr sz="1300">
              <a:solidFill>
                <a:schemeClr val="lt1"/>
              </a:solidFill>
              <a:latin typeface="Cabin"/>
              <a:ea typeface="Cabin"/>
              <a:cs typeface="Cabin"/>
              <a:sym typeface="Cabin"/>
            </a:endParaRPr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Cabin"/>
              <a:buChar char="●"/>
            </a:pPr>
            <a:r>
              <a:rPr lang="en" sz="1300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rPr>
              <a:t>Perform stewardship activities that tend to plant health</a:t>
            </a:r>
            <a:endParaRPr sz="1300">
              <a:solidFill>
                <a:schemeClr val="lt1"/>
              </a:solidFill>
              <a:latin typeface="Cabin"/>
              <a:ea typeface="Cabin"/>
              <a:cs typeface="Cabin"/>
              <a:sym typeface="Cabin"/>
            </a:endParaRPr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Cabin"/>
              <a:buChar char="●"/>
            </a:pPr>
            <a:r>
              <a:rPr lang="en" sz="1300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rPr>
              <a:t>Being involved as the food forest grows</a:t>
            </a:r>
            <a:endParaRPr sz="1300">
              <a:solidFill>
                <a:schemeClr val="lt1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sp>
        <p:nvSpPr>
          <p:cNvPr id="162" name="Google Shape;162;p15"/>
          <p:cNvSpPr txBox="1"/>
          <p:nvPr/>
        </p:nvSpPr>
        <p:spPr>
          <a:xfrm>
            <a:off x="4994775" y="3117325"/>
            <a:ext cx="3306000" cy="147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bin"/>
              <a:buChar char="●"/>
            </a:pPr>
            <a:r>
              <a:rPr lang="en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rPr>
              <a:t>Building a community around the Ursinus Food Forest</a:t>
            </a:r>
            <a:endParaRPr>
              <a:solidFill>
                <a:schemeClr val="lt1"/>
              </a:solidFill>
              <a:latin typeface="Cabin"/>
              <a:ea typeface="Cabin"/>
              <a:cs typeface="Cabin"/>
              <a:sym typeface="Cabin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bin"/>
              <a:buChar char="●"/>
            </a:pPr>
            <a:r>
              <a:rPr lang="en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rPr>
              <a:t>Create materials that will have a lasting impact for years to come</a:t>
            </a:r>
            <a:endParaRPr>
              <a:solidFill>
                <a:schemeClr val="lt1"/>
              </a:solidFill>
              <a:latin typeface="Cabin"/>
              <a:ea typeface="Cabin"/>
              <a:cs typeface="Cabin"/>
              <a:sym typeface="Cabin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bin"/>
              <a:buChar char="●"/>
            </a:pPr>
            <a:r>
              <a:rPr lang="en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rPr>
              <a:t>Develop protocols for future team members to use</a:t>
            </a:r>
            <a:endParaRPr>
              <a:solidFill>
                <a:schemeClr val="lt1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pic>
        <p:nvPicPr>
          <p:cNvPr id="14" name="Audio 13">
            <a:hlinkClick r:id="" action="ppaction://media"/>
            <a:extLst>
              <a:ext uri="{FF2B5EF4-FFF2-40B4-BE49-F238E27FC236}">
                <a16:creationId xmlns:a16="http://schemas.microsoft.com/office/drawing/2014/main" id="{1B821DA0-9C06-2647-993D-3E736BFF3D0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054275" y="190975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816"/>
    </mc:Choice>
    <mc:Fallback xmlns="">
      <p:transition spd="slow" advTm="608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16"/>
          <p:cNvSpPr txBox="1">
            <a:spLocks noGrp="1"/>
          </p:cNvSpPr>
          <p:nvPr>
            <p:ph type="title"/>
          </p:nvPr>
        </p:nvSpPr>
        <p:spPr>
          <a:xfrm>
            <a:off x="270150" y="322325"/>
            <a:ext cx="4236300" cy="138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ct val="34375"/>
              <a:buFont typeface="Arial"/>
              <a:buNone/>
            </a:pPr>
            <a:r>
              <a:rPr lang="en" sz="3200"/>
              <a:t>The Ursinus Food Forest Instagram</a:t>
            </a:r>
            <a:endParaRPr sz="32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8" name="Google Shape;168;p16"/>
          <p:cNvSpPr txBox="1">
            <a:spLocks noGrp="1"/>
          </p:cNvSpPr>
          <p:nvPr>
            <p:ph type="body" idx="1"/>
          </p:nvPr>
        </p:nvSpPr>
        <p:spPr>
          <a:xfrm>
            <a:off x="398750" y="887475"/>
            <a:ext cx="4381500" cy="321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rgbClr val="000000"/>
              </a:solidFill>
              <a:latin typeface="Cabin"/>
              <a:ea typeface="Cabin"/>
              <a:cs typeface="Cabin"/>
              <a:sym typeface="Cabin"/>
            </a:endParaRPr>
          </a:p>
          <a:p>
            <a:pPr marL="457200" lvl="0" indent="-317500" algn="l" rtl="0"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bin"/>
              <a:buChar char="●"/>
            </a:pPr>
            <a:r>
              <a:rPr lang="en" sz="1400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Filters and posts produced by Claire Parlee and Victoria Bearden</a:t>
            </a:r>
            <a:endParaRPr sz="1400">
              <a:solidFill>
                <a:srgbClr val="000000"/>
              </a:solidFill>
              <a:latin typeface="Cabin"/>
              <a:ea typeface="Cabin"/>
              <a:cs typeface="Cabin"/>
              <a:sym typeface="Cabin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bin"/>
              <a:buChar char="●"/>
            </a:pPr>
            <a:r>
              <a:rPr lang="en" sz="1400">
                <a:solidFill>
                  <a:schemeClr val="lt2"/>
                </a:solidFill>
                <a:latin typeface="Cabin"/>
                <a:ea typeface="Cabin"/>
                <a:cs typeface="Cabin"/>
                <a:sym typeface="Cabin"/>
              </a:rPr>
              <a:t>Created in Fall 2020</a:t>
            </a:r>
            <a:endParaRPr sz="1400">
              <a:solidFill>
                <a:srgbClr val="000000"/>
              </a:solidFill>
              <a:latin typeface="Cabin"/>
              <a:ea typeface="Cabin"/>
              <a:cs typeface="Cabin"/>
              <a:sym typeface="Cabin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bin"/>
              <a:buChar char="●"/>
            </a:pPr>
            <a:r>
              <a:rPr lang="en" sz="1400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Database of captions and past pictures for preparation</a:t>
            </a:r>
            <a:endParaRPr sz="1400">
              <a:solidFill>
                <a:srgbClr val="000000"/>
              </a:solidFill>
              <a:latin typeface="Cabin"/>
              <a:ea typeface="Cabin"/>
              <a:cs typeface="Cabin"/>
              <a:sym typeface="Cabin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bin"/>
              <a:buChar char="●"/>
            </a:pPr>
            <a:r>
              <a:rPr lang="en" sz="1400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Posts Include - </a:t>
            </a:r>
            <a:endParaRPr sz="1400">
              <a:solidFill>
                <a:srgbClr val="000000"/>
              </a:solidFill>
              <a:latin typeface="Cabin"/>
              <a:ea typeface="Cabin"/>
              <a:cs typeface="Cabin"/>
              <a:sym typeface="Cabin"/>
            </a:endParaRP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bin"/>
              <a:buChar char="○"/>
            </a:pPr>
            <a:r>
              <a:rPr lang="en" sz="1200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History of the process of creating the food forest</a:t>
            </a:r>
            <a:endParaRPr sz="1200">
              <a:solidFill>
                <a:srgbClr val="000000"/>
              </a:solidFill>
              <a:latin typeface="Cabin"/>
              <a:ea typeface="Cabin"/>
              <a:cs typeface="Cabin"/>
              <a:sym typeface="Cabin"/>
            </a:endParaRP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bin"/>
              <a:buChar char="○"/>
            </a:pPr>
            <a:r>
              <a:rPr lang="en" sz="1200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Updates about species growth and appearance</a:t>
            </a:r>
            <a:endParaRPr sz="1200">
              <a:solidFill>
                <a:srgbClr val="000000"/>
              </a:solidFill>
              <a:latin typeface="Cabin"/>
              <a:ea typeface="Cabin"/>
              <a:cs typeface="Cabin"/>
              <a:sym typeface="Cabin"/>
            </a:endParaRP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bin"/>
              <a:buChar char="○"/>
            </a:pPr>
            <a:r>
              <a:rPr lang="en" sz="1200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Planting events</a:t>
            </a:r>
            <a:endParaRPr sz="1200">
              <a:solidFill>
                <a:srgbClr val="000000"/>
              </a:solidFill>
              <a:latin typeface="Cabin"/>
              <a:ea typeface="Cabin"/>
              <a:cs typeface="Cabin"/>
              <a:sym typeface="Cabin"/>
            </a:endParaRP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bin"/>
              <a:buChar char="○"/>
            </a:pPr>
            <a:r>
              <a:rPr lang="en" sz="1200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Team Profiles</a:t>
            </a:r>
            <a:endParaRPr sz="1200">
              <a:solidFill>
                <a:srgbClr val="000000"/>
              </a:solidFill>
              <a:latin typeface="Cabin"/>
              <a:ea typeface="Cabin"/>
              <a:cs typeface="Cabin"/>
              <a:sym typeface="Cabin"/>
            </a:endParaRP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bin"/>
              <a:buChar char="○"/>
            </a:pPr>
            <a:r>
              <a:rPr lang="en" sz="1200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Sharing information from the Ursinus Environmental Department</a:t>
            </a:r>
            <a:endParaRPr sz="1200">
              <a:solidFill>
                <a:srgbClr val="000000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sp>
        <p:nvSpPr>
          <p:cNvPr id="169" name="Google Shape;169;p16"/>
          <p:cNvSpPr txBox="1">
            <a:spLocks noGrp="1"/>
          </p:cNvSpPr>
          <p:nvPr>
            <p:ph type="title"/>
          </p:nvPr>
        </p:nvSpPr>
        <p:spPr>
          <a:xfrm>
            <a:off x="1403400" y="4159275"/>
            <a:ext cx="6337200" cy="783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822"/>
              <a:t>Follow us : @ursinusfoodforest</a:t>
            </a:r>
            <a:endParaRPr sz="3822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70" name="Google Shape;170;p16"/>
          <p:cNvPicPr preferRelativeResize="0"/>
          <p:nvPr/>
        </p:nvPicPr>
        <p:blipFill rotWithShape="1">
          <a:blip r:embed="rId5">
            <a:alphaModFix/>
          </a:blip>
          <a:srcRect t="3660"/>
          <a:stretch/>
        </p:blipFill>
        <p:spPr>
          <a:xfrm>
            <a:off x="6774850" y="406250"/>
            <a:ext cx="1799408" cy="37530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71" name="Google Shape;171;p1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167900" y="406250"/>
            <a:ext cx="1490951" cy="26505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72" name="Google Shape;172;p1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338578" y="3099025"/>
            <a:ext cx="1149599" cy="1128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Audio 28">
            <a:hlinkClick r:id="" action="ppaction://media"/>
            <a:extLst>
              <a:ext uri="{FF2B5EF4-FFF2-40B4-BE49-F238E27FC236}">
                <a16:creationId xmlns:a16="http://schemas.microsoft.com/office/drawing/2014/main" id="{BC319B4E-0CA3-2E4C-A2A4-16315BD954C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178800" y="41783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8388"/>
    </mc:Choice>
    <mc:Fallback xmlns="">
      <p:transition spd="slow" advTm="883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17"/>
          <p:cNvSpPr txBox="1">
            <a:spLocks noGrp="1"/>
          </p:cNvSpPr>
          <p:nvPr>
            <p:ph type="title"/>
          </p:nvPr>
        </p:nvSpPr>
        <p:spPr>
          <a:xfrm>
            <a:off x="5204850" y="350925"/>
            <a:ext cx="3677400" cy="95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2500"/>
              <a:t>Development of Stewardship Surveys and Species Fact Sheets</a:t>
            </a:r>
            <a:endParaRPr sz="2500"/>
          </a:p>
        </p:txBody>
      </p:sp>
      <p:sp>
        <p:nvSpPr>
          <p:cNvPr id="178" name="Google Shape;178;p17"/>
          <p:cNvSpPr txBox="1">
            <a:spLocks noGrp="1"/>
          </p:cNvSpPr>
          <p:nvPr>
            <p:ph type="body" idx="1"/>
          </p:nvPr>
        </p:nvSpPr>
        <p:spPr>
          <a:xfrm>
            <a:off x="4992850" y="1610525"/>
            <a:ext cx="3810600" cy="280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7658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3"/>
              <a:buFont typeface="Cabin"/>
              <a:buChar char="●"/>
            </a:pPr>
            <a:r>
              <a:rPr lang="en" sz="1402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Stewardship Surveys</a:t>
            </a:r>
            <a:endParaRPr sz="1402">
              <a:solidFill>
                <a:srgbClr val="000000"/>
              </a:solidFill>
              <a:latin typeface="Cabin"/>
              <a:ea typeface="Cabin"/>
              <a:cs typeface="Cabin"/>
              <a:sym typeface="Cabin"/>
            </a:endParaRPr>
          </a:p>
          <a:p>
            <a:pPr marL="914400" lvl="1" indent="-305911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18"/>
              <a:buFont typeface="Cabin"/>
              <a:buChar char="○"/>
            </a:pPr>
            <a:r>
              <a:rPr lang="en" sz="1217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Utilizing the Qualtrics platform</a:t>
            </a:r>
            <a:endParaRPr sz="1217">
              <a:solidFill>
                <a:srgbClr val="000000"/>
              </a:solidFill>
              <a:latin typeface="Cabin"/>
              <a:ea typeface="Cabin"/>
              <a:cs typeface="Cabin"/>
              <a:sym typeface="Cabin"/>
            </a:endParaRPr>
          </a:p>
          <a:p>
            <a:pPr marL="914400" lvl="1" indent="-305911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18"/>
              <a:buFont typeface="Cabin"/>
              <a:buChar char="○"/>
            </a:pPr>
            <a:r>
              <a:rPr lang="en" sz="1217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Two surveys generated for food forest stewards to utilize during visits</a:t>
            </a:r>
            <a:endParaRPr sz="1217">
              <a:solidFill>
                <a:srgbClr val="000000"/>
              </a:solidFill>
              <a:latin typeface="Cabin"/>
              <a:ea typeface="Cabin"/>
              <a:cs typeface="Cabin"/>
              <a:sym typeface="Cabin"/>
            </a:endParaRPr>
          </a:p>
          <a:p>
            <a:pPr marL="914400" lvl="1" indent="-305911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18"/>
              <a:buFont typeface="Cabin"/>
              <a:buChar char="○"/>
            </a:pPr>
            <a:r>
              <a:rPr lang="en" sz="1217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Provides information for plots that need attention, what was completed at the site, and what needs to be focused on in future visits</a:t>
            </a:r>
            <a:endParaRPr sz="1217">
              <a:solidFill>
                <a:srgbClr val="000000"/>
              </a:solidFill>
              <a:latin typeface="Cabin"/>
              <a:ea typeface="Cabin"/>
              <a:cs typeface="Cabin"/>
              <a:sym typeface="Cabin"/>
            </a:endParaRPr>
          </a:p>
          <a:p>
            <a:pPr marL="457200" lvl="0" indent="-317658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3"/>
              <a:buFont typeface="Cabin"/>
              <a:buChar char="●"/>
            </a:pPr>
            <a:r>
              <a:rPr lang="en" sz="1402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Species Fact Sheets</a:t>
            </a:r>
            <a:endParaRPr sz="1402">
              <a:solidFill>
                <a:srgbClr val="000000"/>
              </a:solidFill>
              <a:latin typeface="Cabin"/>
              <a:ea typeface="Cabin"/>
              <a:cs typeface="Cabin"/>
              <a:sym typeface="Cabin"/>
            </a:endParaRPr>
          </a:p>
          <a:p>
            <a:pPr marL="914400" lvl="1" indent="-305911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18"/>
              <a:buFont typeface="Cabin"/>
              <a:buChar char="○"/>
            </a:pPr>
            <a:r>
              <a:rPr lang="en" sz="1217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Provides information of each tree and shrub species found at the food forest</a:t>
            </a:r>
            <a:endParaRPr sz="1217">
              <a:solidFill>
                <a:srgbClr val="000000"/>
              </a:solidFill>
              <a:latin typeface="Cabin"/>
              <a:ea typeface="Cabin"/>
              <a:cs typeface="Cabin"/>
              <a:sym typeface="Cabin"/>
            </a:endParaRPr>
          </a:p>
          <a:p>
            <a:pPr marL="914400" lvl="1" indent="-305911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18"/>
              <a:buFont typeface="Cabin"/>
              <a:buChar char="○"/>
            </a:pPr>
            <a:r>
              <a:rPr lang="en" sz="1217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Includes nutritional and medicinal benefits, facts about species growth, information on seasonal care</a:t>
            </a:r>
            <a:endParaRPr sz="1217">
              <a:solidFill>
                <a:srgbClr val="000000"/>
              </a:solidFill>
              <a:latin typeface="Cabin"/>
              <a:ea typeface="Cabin"/>
              <a:cs typeface="Cabin"/>
              <a:sym typeface="Cabin"/>
            </a:endParaRPr>
          </a:p>
          <a:p>
            <a:pPr marL="914400" lvl="1" indent="-305911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18"/>
              <a:buFont typeface="Cabin"/>
              <a:buChar char="○"/>
            </a:pPr>
            <a:r>
              <a:rPr lang="en" sz="1217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Will eventually be implemented into a guide for food forest guardians and visitors to use</a:t>
            </a:r>
            <a:endParaRPr sz="1217">
              <a:solidFill>
                <a:srgbClr val="000000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pic>
        <p:nvPicPr>
          <p:cNvPr id="179" name="Google Shape;179;p1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53075" y="273250"/>
            <a:ext cx="2357800" cy="291648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0" name="Google Shape;180;p1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734600" y="273250"/>
            <a:ext cx="2346537" cy="2916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1" name="Google Shape;181;p1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66700" y="3251525"/>
            <a:ext cx="4026849" cy="1608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Audio 23">
            <a:hlinkClick r:id="" action="ppaction://media"/>
            <a:extLst>
              <a:ext uri="{FF2B5EF4-FFF2-40B4-BE49-F238E27FC236}">
                <a16:creationId xmlns:a16="http://schemas.microsoft.com/office/drawing/2014/main" id="{5177FA75-774E-EE49-B086-D4F6822E7AB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09975" y="255950"/>
            <a:ext cx="572275" cy="5722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3917"/>
    </mc:Choice>
    <mc:Fallback xmlns="">
      <p:transition spd="slow" advTm="739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18"/>
          <p:cNvSpPr txBox="1">
            <a:spLocks noGrp="1"/>
          </p:cNvSpPr>
          <p:nvPr>
            <p:ph type="title"/>
          </p:nvPr>
        </p:nvSpPr>
        <p:spPr>
          <a:xfrm>
            <a:off x="348275" y="571550"/>
            <a:ext cx="3709200" cy="138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Species Renderings</a:t>
            </a:r>
            <a:endParaRPr/>
          </a:p>
        </p:txBody>
      </p:sp>
      <p:sp>
        <p:nvSpPr>
          <p:cNvPr id="187" name="Google Shape;187;p18"/>
          <p:cNvSpPr txBox="1">
            <a:spLocks noGrp="1"/>
          </p:cNvSpPr>
          <p:nvPr>
            <p:ph type="body" idx="1"/>
          </p:nvPr>
        </p:nvSpPr>
        <p:spPr>
          <a:xfrm>
            <a:off x="515400" y="1303425"/>
            <a:ext cx="3709200" cy="315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abin"/>
              <a:buChar char="●"/>
            </a:pPr>
            <a:r>
              <a:rPr lang="en" sz="1600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Produced by Kristen Cooney</a:t>
            </a:r>
            <a:endParaRPr sz="1600">
              <a:solidFill>
                <a:srgbClr val="000000"/>
              </a:solidFill>
              <a:latin typeface="Cabin"/>
              <a:ea typeface="Cabin"/>
              <a:cs typeface="Cabin"/>
              <a:sym typeface="Cabin"/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abin"/>
              <a:buChar char="●"/>
            </a:pPr>
            <a:r>
              <a:rPr lang="en" sz="1600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Drawings include a rendering of each adult tree or shrub species found at the site</a:t>
            </a:r>
            <a:endParaRPr sz="1600">
              <a:solidFill>
                <a:srgbClr val="000000"/>
              </a:solidFill>
              <a:latin typeface="Cabin"/>
              <a:ea typeface="Cabin"/>
              <a:cs typeface="Cabin"/>
              <a:sym typeface="Cabin"/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bin"/>
              <a:buChar char="○"/>
            </a:pPr>
            <a:r>
              <a:rPr lang="en" sz="1400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Forageable part(s) of each species are also highlighted</a:t>
            </a:r>
            <a:endParaRPr sz="1400">
              <a:solidFill>
                <a:srgbClr val="000000"/>
              </a:solidFill>
              <a:latin typeface="Cabin"/>
              <a:ea typeface="Cabin"/>
              <a:cs typeface="Cabin"/>
              <a:sym typeface="Cabin"/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abin"/>
              <a:buChar char="●"/>
            </a:pPr>
            <a:r>
              <a:rPr lang="en" sz="1600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This drawing specifically looks at the Black Locust species </a:t>
            </a:r>
            <a:endParaRPr sz="1600">
              <a:solidFill>
                <a:srgbClr val="000000"/>
              </a:solidFill>
              <a:latin typeface="Cabin"/>
              <a:ea typeface="Cabin"/>
              <a:cs typeface="Cabin"/>
              <a:sym typeface="Cabin"/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abin"/>
              <a:buChar char="●"/>
            </a:pPr>
            <a:r>
              <a:rPr lang="en" sz="1600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To be used for educational purposes  </a:t>
            </a:r>
            <a:endParaRPr sz="1600">
              <a:solidFill>
                <a:srgbClr val="000000"/>
              </a:solidFill>
              <a:latin typeface="Cabin"/>
              <a:ea typeface="Cabin"/>
              <a:cs typeface="Cabin"/>
              <a:sym typeface="Cabin"/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abin"/>
              <a:buChar char="●"/>
            </a:pPr>
            <a:r>
              <a:rPr lang="en" sz="1600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Will be implemented into future maps of the food forest site</a:t>
            </a:r>
            <a:endParaRPr sz="1600">
              <a:solidFill>
                <a:srgbClr val="000000"/>
              </a:solidFill>
              <a:latin typeface="Cabin"/>
              <a:ea typeface="Cabin"/>
              <a:cs typeface="Cabin"/>
              <a:sym typeface="Cabin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rgbClr val="000000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pic>
        <p:nvPicPr>
          <p:cNvPr id="188" name="Google Shape;188;p1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5400000">
            <a:off x="6056315" y="2780259"/>
            <a:ext cx="1273300" cy="2558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9" name="Google Shape;189;p1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127550" y="271388"/>
            <a:ext cx="3130825" cy="3151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6FB3F0D1-0927-104D-A053-289920AE848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245928" y="4245428"/>
            <a:ext cx="745671" cy="74567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179"/>
    </mc:Choice>
    <mc:Fallback xmlns="">
      <p:transition spd="slow" advTm="401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" name="Google Shape;194;p19"/>
          <p:cNvPicPr preferRelativeResize="0"/>
          <p:nvPr/>
        </p:nvPicPr>
        <p:blipFill rotWithShape="1">
          <a:blip r:embed="rId5">
            <a:alphaModFix/>
          </a:blip>
          <a:srcRect l="7270" t="-150" r="-7270" b="150"/>
          <a:stretch/>
        </p:blipFill>
        <p:spPr>
          <a:xfrm>
            <a:off x="2777100" y="978938"/>
            <a:ext cx="3298774" cy="31856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95" name="Google Shape;195;p19"/>
          <p:cNvPicPr preferRelativeResize="0"/>
          <p:nvPr/>
        </p:nvPicPr>
        <p:blipFill rotWithShape="1">
          <a:blip r:embed="rId6">
            <a:alphaModFix/>
          </a:blip>
          <a:srcRect l="2448"/>
          <a:stretch/>
        </p:blipFill>
        <p:spPr>
          <a:xfrm>
            <a:off x="362550" y="361350"/>
            <a:ext cx="2564750" cy="2210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6" name="Google Shape;196;p19"/>
          <p:cNvPicPr preferRelativeResize="0"/>
          <p:nvPr/>
        </p:nvPicPr>
        <p:blipFill rotWithShape="1">
          <a:blip r:embed="rId7">
            <a:alphaModFix/>
          </a:blip>
          <a:srcRect b="6533"/>
          <a:stretch/>
        </p:blipFill>
        <p:spPr>
          <a:xfrm>
            <a:off x="362550" y="2571750"/>
            <a:ext cx="2564749" cy="2210400"/>
          </a:xfrm>
          <a:prstGeom prst="rect">
            <a:avLst/>
          </a:prstGeom>
          <a:noFill/>
          <a:ln>
            <a:noFill/>
          </a:ln>
        </p:spPr>
      </p:pic>
      <p:sp>
        <p:nvSpPr>
          <p:cNvPr id="197" name="Google Shape;197;p19"/>
          <p:cNvSpPr txBox="1">
            <a:spLocks noGrp="1"/>
          </p:cNvSpPr>
          <p:nvPr>
            <p:ph type="title"/>
          </p:nvPr>
        </p:nvSpPr>
        <p:spPr>
          <a:xfrm>
            <a:off x="5235650" y="361350"/>
            <a:ext cx="3588900" cy="95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Creation of Basemaps</a:t>
            </a:r>
            <a:endParaRPr/>
          </a:p>
        </p:txBody>
      </p:sp>
      <p:sp>
        <p:nvSpPr>
          <p:cNvPr id="198" name="Google Shape;198;p19"/>
          <p:cNvSpPr txBox="1">
            <a:spLocks noGrp="1"/>
          </p:cNvSpPr>
          <p:nvPr>
            <p:ph type="body" idx="1"/>
          </p:nvPr>
        </p:nvSpPr>
        <p:spPr>
          <a:xfrm>
            <a:off x="5633150" y="978926"/>
            <a:ext cx="3006300" cy="351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bin"/>
              <a:buChar char="●"/>
            </a:pPr>
            <a:r>
              <a:rPr lang="en" sz="1400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Produced by Victoria Bearden</a:t>
            </a:r>
            <a:endParaRPr sz="1400">
              <a:solidFill>
                <a:srgbClr val="000000"/>
              </a:solidFill>
              <a:latin typeface="Cabin"/>
              <a:ea typeface="Cabin"/>
              <a:cs typeface="Cabin"/>
              <a:sym typeface="Cabin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bin"/>
              <a:buChar char="●"/>
            </a:pPr>
            <a:r>
              <a:rPr lang="en" sz="1400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Using multiple ESRI softwares to complete basemaps of the site</a:t>
            </a:r>
            <a:endParaRPr sz="1400">
              <a:solidFill>
                <a:srgbClr val="000000"/>
              </a:solidFill>
              <a:latin typeface="Cabin"/>
              <a:ea typeface="Cabin"/>
              <a:cs typeface="Cabin"/>
              <a:sym typeface="Cabin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bin"/>
              <a:buChar char="●"/>
            </a:pPr>
            <a:r>
              <a:rPr lang="en" sz="1400">
                <a:solidFill>
                  <a:schemeClr val="lt2"/>
                </a:solidFill>
                <a:latin typeface="Cabin"/>
                <a:ea typeface="Cabin"/>
                <a:cs typeface="Cabin"/>
                <a:sym typeface="Cabin"/>
              </a:rPr>
              <a:t>Legend relies on shapes, letters, and colors to identify species found at the food forest</a:t>
            </a:r>
            <a:endParaRPr sz="1400">
              <a:solidFill>
                <a:srgbClr val="000000"/>
              </a:solidFill>
              <a:latin typeface="Cabin"/>
              <a:ea typeface="Cabin"/>
              <a:cs typeface="Cabin"/>
              <a:sym typeface="Cabin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bin"/>
              <a:buChar char="●"/>
            </a:pPr>
            <a:r>
              <a:rPr lang="en" sz="1400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Maps are used on site for stewards to track plants and for other projects being completed</a:t>
            </a:r>
            <a:endParaRPr sz="1400">
              <a:solidFill>
                <a:srgbClr val="000000"/>
              </a:solidFill>
              <a:latin typeface="Cabin"/>
              <a:ea typeface="Cabin"/>
              <a:cs typeface="Cabin"/>
              <a:sym typeface="Cabin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bin"/>
              <a:buChar char="●"/>
            </a:pPr>
            <a:r>
              <a:rPr lang="en" sz="1400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Updates continuously happen for most accurate locations</a:t>
            </a:r>
            <a:endParaRPr sz="1400">
              <a:solidFill>
                <a:srgbClr val="000000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pic>
        <p:nvPicPr>
          <p:cNvPr id="26" name="Audio 25">
            <a:hlinkClick r:id="" action="ppaction://media"/>
            <a:extLst>
              <a:ext uri="{FF2B5EF4-FFF2-40B4-BE49-F238E27FC236}">
                <a16:creationId xmlns:a16="http://schemas.microsoft.com/office/drawing/2014/main" id="{E7B9DD00-24AD-6549-BCEE-59A209AC76B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178800" y="41783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685"/>
    </mc:Choice>
    <mc:Fallback xmlns="">
      <p:transition spd="slow" advTm="486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20"/>
          <p:cNvSpPr txBox="1">
            <a:spLocks noGrp="1"/>
          </p:cNvSpPr>
          <p:nvPr>
            <p:ph type="title"/>
          </p:nvPr>
        </p:nvSpPr>
        <p:spPr>
          <a:xfrm>
            <a:off x="379200" y="336650"/>
            <a:ext cx="3709200" cy="138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Documenting Growth Cycles</a:t>
            </a:r>
            <a:endParaRPr/>
          </a:p>
        </p:txBody>
      </p:sp>
      <p:sp>
        <p:nvSpPr>
          <p:cNvPr id="204" name="Google Shape;204;p20"/>
          <p:cNvSpPr txBox="1">
            <a:spLocks noGrp="1"/>
          </p:cNvSpPr>
          <p:nvPr>
            <p:ph type="body" idx="1"/>
          </p:nvPr>
        </p:nvSpPr>
        <p:spPr>
          <a:xfrm>
            <a:off x="379200" y="1447800"/>
            <a:ext cx="3709200" cy="342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Cabin"/>
              <a:buChar char="●"/>
            </a:pPr>
            <a:r>
              <a:rPr lang="en" sz="1500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Produced by Addie Frey</a:t>
            </a:r>
            <a:endParaRPr sz="1500">
              <a:solidFill>
                <a:srgbClr val="000000"/>
              </a:solidFill>
              <a:latin typeface="Cabin"/>
              <a:ea typeface="Cabin"/>
              <a:cs typeface="Cabin"/>
              <a:sym typeface="Cabin"/>
            </a:endParaRPr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Cabin"/>
              <a:buChar char="●"/>
            </a:pPr>
            <a:r>
              <a:rPr lang="en" sz="1500">
                <a:solidFill>
                  <a:schemeClr val="lt2"/>
                </a:solidFill>
                <a:latin typeface="Cabin"/>
                <a:ea typeface="Cabin"/>
                <a:cs typeface="Cabin"/>
                <a:sym typeface="Cabin"/>
              </a:rPr>
              <a:t>Spent the semester documenting the growth of each tree/shrub species at the food forest</a:t>
            </a:r>
            <a:endParaRPr sz="1500">
              <a:solidFill>
                <a:schemeClr val="lt2"/>
              </a:solidFill>
              <a:latin typeface="Cabin"/>
              <a:ea typeface="Cabin"/>
              <a:cs typeface="Cabin"/>
              <a:sym typeface="Cabin"/>
            </a:endParaRPr>
          </a:p>
          <a:p>
            <a:pPr marL="914400" lvl="1" indent="-311150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300"/>
              <a:buFont typeface="Cabin"/>
              <a:buChar char="○"/>
            </a:pPr>
            <a:r>
              <a:rPr lang="en" sz="1300">
                <a:solidFill>
                  <a:schemeClr val="lt2"/>
                </a:solidFill>
                <a:latin typeface="Cabin"/>
                <a:ea typeface="Cabin"/>
                <a:cs typeface="Cabin"/>
                <a:sym typeface="Cabin"/>
              </a:rPr>
              <a:t>At this time, there are over 15 different forageable species planted at the food forest</a:t>
            </a:r>
            <a:endParaRPr sz="1300">
              <a:solidFill>
                <a:schemeClr val="lt2"/>
              </a:solidFill>
              <a:latin typeface="Cabin"/>
              <a:ea typeface="Cabin"/>
              <a:cs typeface="Cabin"/>
              <a:sym typeface="Cabin"/>
            </a:endParaRPr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Cabin"/>
              <a:buChar char="●"/>
            </a:pPr>
            <a:r>
              <a:rPr lang="en" sz="1500">
                <a:solidFill>
                  <a:schemeClr val="lt2"/>
                </a:solidFill>
                <a:latin typeface="Cabin"/>
                <a:ea typeface="Cabin"/>
                <a:cs typeface="Cabin"/>
                <a:sym typeface="Cabin"/>
              </a:rPr>
              <a:t>The purpose is for future food foresters to know the growth cycles of each species</a:t>
            </a:r>
            <a:endParaRPr sz="1500">
              <a:solidFill>
                <a:schemeClr val="lt2"/>
              </a:solidFill>
              <a:latin typeface="Cabin"/>
              <a:ea typeface="Cabin"/>
              <a:cs typeface="Cabin"/>
              <a:sym typeface="Cabin"/>
            </a:endParaRPr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Cabin"/>
              <a:buChar char="●"/>
            </a:pPr>
            <a:r>
              <a:rPr lang="en" sz="1500">
                <a:solidFill>
                  <a:schemeClr val="lt2"/>
                </a:solidFill>
                <a:latin typeface="Cabin"/>
                <a:ea typeface="Cabin"/>
                <a:cs typeface="Cabin"/>
                <a:sym typeface="Cabin"/>
              </a:rPr>
              <a:t>To document the beginning phases of the food forest and to see how the landscape transformed over time</a:t>
            </a:r>
            <a:endParaRPr sz="1500">
              <a:solidFill>
                <a:srgbClr val="000000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pic>
        <p:nvPicPr>
          <p:cNvPr id="205" name="Google Shape;205;p2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510403" y="336650"/>
            <a:ext cx="2247972" cy="2827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6" name="Google Shape;206;p2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258550" y="336652"/>
            <a:ext cx="2195201" cy="28274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07" name="Google Shape;207;p20"/>
          <p:cNvPicPr preferRelativeResize="0"/>
          <p:nvPr/>
        </p:nvPicPr>
        <p:blipFill rotWithShape="1">
          <a:blip r:embed="rId7">
            <a:alphaModFix/>
          </a:blip>
          <a:srcRect l="-2571" r="26716"/>
          <a:stretch/>
        </p:blipFill>
        <p:spPr>
          <a:xfrm rot="5400000">
            <a:off x="5700337" y="2178538"/>
            <a:ext cx="1935976" cy="3448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79379B66-7C23-504B-9A06-82ED39C6527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92886" y="4392386"/>
            <a:ext cx="598714" cy="59871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988"/>
    </mc:Choice>
    <mc:Fallback xmlns="">
      <p:transition spd="slow" advTm="379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21"/>
          <p:cNvSpPr txBox="1">
            <a:spLocks noGrp="1"/>
          </p:cNvSpPr>
          <p:nvPr>
            <p:ph type="title"/>
          </p:nvPr>
        </p:nvSpPr>
        <p:spPr>
          <a:xfrm>
            <a:off x="2295450" y="290650"/>
            <a:ext cx="4553100" cy="95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Looking into Future Projects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3" name="Google Shape;213;p21"/>
          <p:cNvSpPr txBox="1">
            <a:spLocks noGrp="1"/>
          </p:cNvSpPr>
          <p:nvPr>
            <p:ph type="body" idx="1"/>
          </p:nvPr>
        </p:nvSpPr>
        <p:spPr>
          <a:xfrm>
            <a:off x="1292100" y="843000"/>
            <a:ext cx="6559800" cy="24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lnSpcReduction="10000"/>
          </a:bodyPr>
          <a:lstStyle/>
          <a:p>
            <a:pPr marL="457200" lvl="0" indent="-316706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Cabin"/>
              <a:buChar char="●"/>
            </a:pPr>
            <a:r>
              <a:rPr lang="en" sz="1500" dirty="0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Map updates of the 100+</a:t>
            </a:r>
            <a:r>
              <a:rPr lang="en-US" sz="1500" dirty="0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" sz="1500" dirty="0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plants of different herbaceous species during a stewardship day in April</a:t>
            </a:r>
            <a:endParaRPr sz="1500" dirty="0">
              <a:solidFill>
                <a:srgbClr val="000000"/>
              </a:solidFill>
              <a:latin typeface="Cabin"/>
              <a:ea typeface="Cabin"/>
              <a:cs typeface="Cabin"/>
              <a:sym typeface="Cabin"/>
            </a:endParaRPr>
          </a:p>
          <a:p>
            <a:pPr marL="457200" lvl="0" indent="-316706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Cabin"/>
              <a:buChar char="●"/>
            </a:pPr>
            <a:r>
              <a:rPr lang="en" sz="1500" dirty="0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The completion of the species renderings and growth cycles</a:t>
            </a:r>
            <a:endParaRPr sz="1500" dirty="0">
              <a:solidFill>
                <a:srgbClr val="000000"/>
              </a:solidFill>
              <a:latin typeface="Cabin"/>
              <a:ea typeface="Cabin"/>
              <a:cs typeface="Cabin"/>
              <a:sym typeface="Cabin"/>
            </a:endParaRPr>
          </a:p>
          <a:p>
            <a:pPr marL="457200" lvl="0" indent="-316706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Cabin"/>
              <a:buChar char="●"/>
            </a:pPr>
            <a:r>
              <a:rPr lang="en" sz="1500" dirty="0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Posts on the </a:t>
            </a:r>
            <a:r>
              <a:rPr lang="en" sz="1500" dirty="0" err="1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instagrams</a:t>
            </a:r>
            <a:r>
              <a:rPr lang="en" sz="1500" dirty="0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 highlighting the team, progress of the site over the summer, and stewardship takeovers</a:t>
            </a:r>
            <a:endParaRPr sz="1500" dirty="0">
              <a:solidFill>
                <a:srgbClr val="000000"/>
              </a:solidFill>
              <a:latin typeface="Cabin"/>
              <a:ea typeface="Cabin"/>
              <a:cs typeface="Cabin"/>
              <a:sym typeface="Cabin"/>
            </a:endParaRPr>
          </a:p>
          <a:p>
            <a:pPr marL="457200" lvl="0" indent="-316706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Cabin"/>
              <a:buChar char="●"/>
            </a:pPr>
            <a:r>
              <a:rPr lang="en" sz="1500" dirty="0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Creation of the food forest </a:t>
            </a:r>
            <a:r>
              <a:rPr lang="en" sz="1500" dirty="0" err="1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facebook</a:t>
            </a:r>
            <a:endParaRPr sz="1500" dirty="0">
              <a:solidFill>
                <a:srgbClr val="000000"/>
              </a:solidFill>
              <a:latin typeface="Cabin"/>
              <a:ea typeface="Cabin"/>
              <a:cs typeface="Cabin"/>
              <a:sym typeface="Cabin"/>
            </a:endParaRPr>
          </a:p>
          <a:p>
            <a:pPr marL="457200" lvl="0" indent="-316706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Cabin"/>
              <a:buChar char="●"/>
            </a:pPr>
            <a:r>
              <a:rPr lang="en" sz="1500" dirty="0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Documenting community events and future plantings</a:t>
            </a:r>
            <a:endParaRPr sz="1500" dirty="0">
              <a:solidFill>
                <a:srgbClr val="000000"/>
              </a:solidFill>
              <a:latin typeface="Cabin"/>
              <a:ea typeface="Cabin"/>
              <a:cs typeface="Cabin"/>
              <a:sym typeface="Cabin"/>
            </a:endParaRPr>
          </a:p>
          <a:p>
            <a:pPr marL="457200" lvl="0" indent="-316706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Cabin"/>
              <a:buChar char="●"/>
            </a:pPr>
            <a:r>
              <a:rPr lang="en" sz="1500" dirty="0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Incorporation of the work to be completed by the capstone class in Fall 2021</a:t>
            </a:r>
            <a:endParaRPr sz="1500" dirty="0">
              <a:solidFill>
                <a:srgbClr val="000000"/>
              </a:solidFill>
              <a:latin typeface="Cabin"/>
              <a:ea typeface="Cabin"/>
              <a:cs typeface="Cabin"/>
              <a:sym typeface="Cabin"/>
            </a:endParaRPr>
          </a:p>
          <a:p>
            <a:pPr marL="45720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 sz="1500" dirty="0">
              <a:solidFill>
                <a:srgbClr val="000000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pic>
        <p:nvPicPr>
          <p:cNvPr id="214" name="Google Shape;214;p2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63663" y="2897725"/>
            <a:ext cx="8616673" cy="1990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Audio 18">
            <a:hlinkClick r:id="" action="ppaction://media"/>
            <a:extLst>
              <a:ext uri="{FF2B5EF4-FFF2-40B4-BE49-F238E27FC236}">
                <a16:creationId xmlns:a16="http://schemas.microsoft.com/office/drawing/2014/main" id="{8CCAD79F-083F-DF45-9E25-D8CE4912BA4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39350" y="226964"/>
            <a:ext cx="540986" cy="54098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4912"/>
    </mc:Choice>
    <mc:Fallback xmlns="">
      <p:transition spd="slow" advTm="749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Shift">
  <a:themeElements>
    <a:clrScheme name="Shift">
      <a:dk1>
        <a:srgbClr val="FFFFFF"/>
      </a:dk1>
      <a:lt1>
        <a:srgbClr val="98012E"/>
      </a:lt1>
      <a:dk2>
        <a:srgbClr val="FCB034"/>
      </a:dk2>
      <a:lt2>
        <a:srgbClr val="000000"/>
      </a:lt2>
      <a:accent1>
        <a:srgbClr val="FCB034"/>
      </a:accent1>
      <a:accent2>
        <a:srgbClr val="D9563F"/>
      </a:accent2>
      <a:accent3>
        <a:srgbClr val="98012E"/>
      </a:accent3>
      <a:accent4>
        <a:srgbClr val="14F597"/>
      </a:accent4>
      <a:accent5>
        <a:srgbClr val="3D4594"/>
      </a:accent5>
      <a:accent6>
        <a:srgbClr val="98012E"/>
      </a:accent6>
      <a:hlink>
        <a:srgbClr val="3D4594"/>
      </a:hlink>
      <a:folHlink>
        <a:srgbClr val="3D4594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</TotalTime>
  <Words>624</Words>
  <Application>Microsoft Macintosh PowerPoint</Application>
  <PresentationFormat>On-screen Show (16:9)</PresentationFormat>
  <Paragraphs>98</Paragraphs>
  <Slides>9</Slides>
  <Notes>9</Notes>
  <HiddenSlides>0</HiddenSlides>
  <MMClips>9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5" baseType="lpstr">
      <vt:lpstr>Cabin</vt:lpstr>
      <vt:lpstr>Nunito</vt:lpstr>
      <vt:lpstr>Capriola</vt:lpstr>
      <vt:lpstr>Calibri</vt:lpstr>
      <vt:lpstr>Arial</vt:lpstr>
      <vt:lpstr>Shift</vt:lpstr>
      <vt:lpstr>Exploration of the Ursinus Food Forest Outreach Team</vt:lpstr>
      <vt:lpstr>The Ursinus Food Forest</vt:lpstr>
      <vt:lpstr>Guardians of the Food Forest</vt:lpstr>
      <vt:lpstr>The Ursinus Food Forest Instagram </vt:lpstr>
      <vt:lpstr>Development of Stewardship Surveys and Species Fact Sheets</vt:lpstr>
      <vt:lpstr>Species Renderings</vt:lpstr>
      <vt:lpstr>Creation of Basemaps</vt:lpstr>
      <vt:lpstr>Documenting Growth Cycles</vt:lpstr>
      <vt:lpstr>Looking into Future Projects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Insights from the Ursinus Food Forest Outreach Team</dc:title>
  <cp:lastModifiedBy>Bearden, Victoria</cp:lastModifiedBy>
  <cp:revision>3</cp:revision>
  <dcterms:modified xsi:type="dcterms:W3CDTF">2021-04-22T03:07:45Z</dcterms:modified>
</cp:coreProperties>
</file>