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Tinos" panose="020B0604020202020204" charset="0"/>
      <p:regular r:id="rId18"/>
      <p:bold r:id="rId19"/>
      <p:italic r:id="rId20"/>
      <p:boldItalic r:id="rId21"/>
    </p:embeddedFont>
    <p:embeddedFont>
      <p:font typeface="Hind Guntur" panose="020B0604020202020204" charset="0"/>
      <p:regular r:id="rId22"/>
      <p:bold r:id="rId23"/>
    </p:embeddedFont>
    <p:embeddedFont>
      <p:font typeface="Roboto" panose="020B0604020202020204" charset="0"/>
      <p:regular r:id="rId24"/>
      <p:bold r:id="rId25"/>
      <p:italic r:id="rId26"/>
      <p:boldItalic r:id="rId27"/>
    </p:embeddedFont>
    <p:embeddedFont>
      <p:font typeface="Caudex" panose="020B0604020202020204" charset="2"/>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all and welcome to the first CoSA presentation by Wismer on Wheels! We are thrilled to have this time to both highlight our amazing volunteers’ accomplishments over the past year, and bring attention to campus food waste as it fits into the national food system.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fbec0f4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fbec0f4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waste in restaurants closely mirrors the kind of food waste we see in college dining halls, just on a larger scale. The kitchen waste and plate waste in restaurant settings emerge for many of the same reasons we’ve already explored, with long menus and the desire to appear hospitable with an abundance of food as the leading culprits. In the restaurant setting, these factors lead to an average of 17% of all meals served in restaurants going uneaten. The main characteristic that distinguishes restaurants from the dining hall is the imposition of large portion sizes. Portion sizes have been rising steadily for years, born from competition between businesses and from the idea that in order to charge restaurant patrons more for a meal, they need to serve more food. Faced with that much food customers either end up wasting food, overeating, or bringing home leftovers (which happens less frequently than you might think).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fbec0f44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fbec0f44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final source of food waste that we’ll consider here is food waste from home. Residential food waste made up 44% of all food waste in the US, as of 2015. On average, most households will waste approximately 15% to 1/3 of all the food they buy. Once again, those are staggering numbers. A lot of this waste can be attributed to our modern lifestyles. The use of large refrigerators in most homes, for one, tends to create a false sense of security for consumers, who will let food go bad in there under the pretense that there’s no rush to use items up or who may even forget what food they have stored in its depths. Forgetting about produce, just to buy more of the same item from the store, is just as wasteful in that regard. More adventurous eaters, like those constantly discovering new recipes online, tend to buy unfamiliar ingredients they won’t necessarily incorporate into new dishes. Those items join the rest of the food loitering in our fridges before we throw them away. Not all of the food we throw out goes bad before we do so, though. The decline of what food waste experts call “kitchen smarts” means that most of today’s consumers don’t necessarily know how long food stays good. A reliance on best buy dates over your own sense of smell means a lot of people throw away food while it’s still good to eat.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fbec0f44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fbec0f44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would be remiss to talk about food waste without talking about the other end of food availability spectrum. While we’ve spent the past seven slides exploring food waste in dept, we’ve barely touched on the food insecurity that also plagues the United States. One in nine people in the US struggle with hunger. That means that over 11% of the people in this country alone struggle to find a food source that consistently provides them with healthy and reliable food that they can access. There isn’t a single county that doesn’t have some degree of food insecurity. Most often, hunger is disproportionately affecting already disadvantaged communities. Families struggling with poverty and low incomes, female-led households struggling with the impacts of gender inequality, black and brown communities struggling with racism, and many others face these additional barriers to food access.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fbec0f44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fbec0f44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what does food waste in the rest of our national food system have to do with Ursinus? Why is it even important? If there’s one thing we should take away from today’s presentation, it’s that our food system is fixated on the symbol of abundant, perfect foods as a marker of success. That symbol permeates what we expect of food everywhere, and thus the kind of perfection and abundance we expect from Wismer. </a:t>
            </a:r>
            <a:endParaRPr/>
          </a:p>
          <a:p>
            <a:pPr marL="0" lvl="0" indent="0" algn="l" rtl="0">
              <a:spcBef>
                <a:spcPts val="0"/>
              </a:spcBef>
              <a:spcAft>
                <a:spcPts val="0"/>
              </a:spcAft>
              <a:buNone/>
            </a:pPr>
            <a:endParaRPr/>
          </a:p>
          <a:p>
            <a:pPr marL="0" lvl="0" indent="0" algn="l" rtl="0">
              <a:spcBef>
                <a:spcPts val="0"/>
              </a:spcBef>
              <a:spcAft>
                <a:spcPts val="0"/>
              </a:spcAft>
              <a:buNone/>
            </a:pPr>
            <a:r>
              <a:rPr lang="en"/>
              <a:t>But why should we still buy into the concept of perfect produce and perfect foods when the natural world - agriculture included - is defined by imperfectly beautiful diversity?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f9e1ff60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f9e1ff60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good news is we don’t need to subscribe to those ideas. There’s plenty each of us can do to address food waste on campus and in our daily lives. Just being mindful of what you eat can be an impactful step. Picking foods you know you’ll eat, or sampling unfamiliar foods before taking large servings can cut down of food waste dramatically. Likewise, starting with a small serving before returning for seconds can reduce the food left on your plate at the end of a meal.</a:t>
            </a:r>
            <a:endParaRPr/>
          </a:p>
          <a:p>
            <a:pPr marL="0" lvl="0" indent="0" algn="l" rtl="0">
              <a:spcBef>
                <a:spcPts val="0"/>
              </a:spcBef>
              <a:spcAft>
                <a:spcPts val="0"/>
              </a:spcAft>
              <a:buNone/>
            </a:pPr>
            <a:endParaRPr/>
          </a:p>
          <a:p>
            <a:pPr marL="0" lvl="0" indent="0" algn="l" rtl="0">
              <a:spcBef>
                <a:spcPts val="0"/>
              </a:spcBef>
              <a:spcAft>
                <a:spcPts val="0"/>
              </a:spcAft>
              <a:buNone/>
            </a:pPr>
            <a:r>
              <a:rPr lang="en"/>
              <a:t>If you’re looking for more organized actions, Wismer on Wheels is always looking to welcome more volunteers into our community as we fight waste and feed people! We’ve seen an increase in volunteers the past couple semesters, and would love to see those numbers continue to rise. You can also take a more direct approach that addresses the root of campus food waste by organizing with others to start a conversation with Sodexo. </a:t>
            </a:r>
            <a:endParaRPr/>
          </a:p>
          <a:p>
            <a:pPr marL="0" lvl="0" indent="0" algn="l" rtl="0">
              <a:spcBef>
                <a:spcPts val="0"/>
              </a:spcBef>
              <a:spcAft>
                <a:spcPts val="0"/>
              </a:spcAft>
              <a:buNone/>
            </a:pPr>
            <a:endParaRPr/>
          </a:p>
          <a:p>
            <a:pPr marL="0" lvl="0" indent="0" algn="l" rtl="0">
              <a:spcBef>
                <a:spcPts val="0"/>
              </a:spcBef>
              <a:spcAft>
                <a:spcPts val="0"/>
              </a:spcAft>
              <a:buNone/>
            </a:pPr>
            <a:r>
              <a:rPr lang="en"/>
              <a:t>More than anything we need a paradigm shift in how we think about food. Food sustains our very lives, and as such it should be a right that everyone has equal access to the healthy foods of their choice. Until we recognize that truth we won’t be able to change our food system to reflect it.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f9e1ff60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f9e1ff60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all for your time! We are thrilled to bring attention to this pressing campus issue, and hope you come away with a better understanding of Ursinus’ place in the food system. Please feel free to reach out to us if you want to learn more about food waste, and be sure to keep an eye on your inboxes for updates from us as we restart our recovery efforts in the fall.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f9e1ff6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f9e1ff6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of you are bound to asking “What is Wismer on Wheels?”. You may have seen our volunteer recruitment emails and ads around campus, or even caught our Instagram takeover last month. But if you haven’t been to one of our interest meetings you might still have some questions about what we actually do on campus.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f7b32c0a2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f7b32c0a2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Wismer on Wheels is one of the few volunteer-based and entirely student-run clubs on campus. Our club is devoted entirely to recovering leftover food from the Wismer dining hall and delivering it to our partner organization, Manna on Main Street. Recoveries happen 12 times per week - after lunch and dinner on weekdays and after dinner on weekends - in an effort to create a flexible volunteer schedule that works for students with busy schedules. Food deliveries are also student driven, with a rotation of up to six student drivers who deliver entire car trunks full of food to Manna up in Lansdale. We have had the great fortune to work with 35 amazing student volunteers this semester, and many more from past semester, who make all of this work possible. It takes a community to do this kind of work, and we couldn’t be more grateful for everything our volunteers do to foster that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This past year our exec board was able to expand our efforts beyond volunteering to encompass new outreach and education efforts about food waste. In the fall we held our first event: a trivia table about the campus waste that initiated some captivating conversations with students, staff, and faculty alike. We also mounted a food information campaign: both on campus and on social media. Some of you may have seen our ads and food waste facts in the napkin dispensers throughout Wismer, while other may have seen our “Food For Thought” series on Instagram. We held one of our most exciting events last month, a film screening of </a:t>
            </a:r>
            <a:r>
              <a:rPr lang="en" i="1"/>
              <a:t>Just Eat It</a:t>
            </a:r>
            <a:r>
              <a:rPr lang="en"/>
              <a:t>, a food waste documentary, which we cosponsored with Bahali Club. We’re hoping that these events and ads (including this presentation) will make everyone think a little harder about how they eat.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f9e1ff60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f9e1ff60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and half years ago we began keeping digital records of our recovery efforts, and with better record keeping comes a better understanding of what’s happening on our campus. Since the spring of 2018, we’ve recovered and redirected over 11,000 lbs of leftover food to Manna on Main Street. That’s roughly the weight of a 5-ton elephant. We had what could be described as our most successful semester this past fall, depending on whether you focus on the amount of waste generated or the amount of food we donated. We were well on our way to matching those same recovery numbers when we had to suspend on-campus volunteer work for the remainder of the semester because of COVID-19. </a:t>
            </a:r>
            <a:endParaRPr/>
          </a:p>
          <a:p>
            <a:pPr marL="0" lvl="0" indent="0" algn="l" rtl="0">
              <a:spcBef>
                <a:spcPts val="0"/>
              </a:spcBef>
              <a:spcAft>
                <a:spcPts val="0"/>
              </a:spcAft>
              <a:buNone/>
            </a:pPr>
            <a:endParaRPr/>
          </a:p>
          <a:p>
            <a:pPr marL="0" lvl="0" indent="0" algn="l" rtl="0">
              <a:spcBef>
                <a:spcPts val="0"/>
              </a:spcBef>
              <a:spcAft>
                <a:spcPts val="0"/>
              </a:spcAft>
              <a:buNone/>
            </a:pPr>
            <a:r>
              <a:rPr lang="en"/>
              <a:t>It’s worth noting that these numbers don’t even cover all the food waste that comes out of Wismer. Since we can only recover food that hasn't gone out to the serving line for health and safety purposes, any food left on the line or left on students’ plates is thrown away. Likewise, we can’t recover some dishes if they contain seafood, heavy dairy, or liquids. Our early data probably undercounts some of the recoverable food we can donate, since we were still securing regular volunteers and improving data reporting during those first three semesters.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fd373d9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fd373d9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why should over 3,000 pounds of recoverable food waste per semester become the norm for our campus? Why are we seeing this much waste in a single semester? Is Ursinus unique in this regard? </a:t>
            </a:r>
            <a:endParaRPr/>
          </a:p>
          <a:p>
            <a:pPr marL="0" lvl="0" indent="0" algn="l" rtl="0">
              <a:spcBef>
                <a:spcPts val="0"/>
              </a:spcBef>
              <a:spcAft>
                <a:spcPts val="0"/>
              </a:spcAft>
              <a:buNone/>
            </a:pPr>
            <a:endParaRPr/>
          </a:p>
          <a:p>
            <a:pPr marL="0" lvl="0" indent="0" algn="l" rtl="0">
              <a:spcBef>
                <a:spcPts val="0"/>
              </a:spcBef>
              <a:spcAft>
                <a:spcPts val="0"/>
              </a:spcAft>
              <a:buNone/>
            </a:pPr>
            <a:r>
              <a:rPr lang="en"/>
              <a:t>If we look at other small colleges in the Food Recovery Network, schools like Allegheny, Lafayette, and Mulhenber College have semesterly food recovery totals that hover around a couple hundred pounds, but reach the occasional 1,000 pounds some semester. On the other end of the spectrum there are schools like Lycoming College where most semesters they recover around 2,000 pounds of food, with some semesters ending around 6,000 or 7,000 pounds. </a:t>
            </a:r>
            <a:endParaRPr/>
          </a:p>
          <a:p>
            <a:pPr marL="0" lvl="0" indent="0" algn="l" rtl="0">
              <a:spcBef>
                <a:spcPts val="0"/>
              </a:spcBef>
              <a:spcAft>
                <a:spcPts val="0"/>
              </a:spcAft>
              <a:buNone/>
            </a:pPr>
            <a:endParaRPr/>
          </a:p>
          <a:p>
            <a:pPr marL="0" lvl="0" indent="0" algn="l" rtl="0">
              <a:spcBef>
                <a:spcPts val="0"/>
              </a:spcBef>
              <a:spcAft>
                <a:spcPts val="0"/>
              </a:spcAft>
              <a:buNone/>
            </a:pPr>
            <a:r>
              <a:rPr lang="en"/>
              <a:t>At first glance, it seems as though Ursinus falls on the higher end of the food waste spectrum. Clearly we can’t make direct comparisons without knowing how frequently these schools complete recoveries and what food waste they might fail to recover. Regardless of where we fall on this spectrum, the data points to systematic issues with the college dining hall.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3c28eae0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3c28eae0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We’ll start by looking at some of the sources of food waste for dining services across colleges and universities. One of the greatest struggles that food providers face is having to strike a balance between the variety in students’ diets and the waste that larger menus produce. In order to support a large menu, dining halls then have to order an even wider range of produce in vast quantities so as not to run out. Overbuying is practically inevitable under these conditions, which always results in leftover food at the end of the meal period. </a:t>
            </a:r>
            <a:endParaRPr/>
          </a:p>
          <a:p>
            <a:pPr marL="0" lvl="0" indent="0" algn="l" rtl="0">
              <a:spcBef>
                <a:spcPts val="0"/>
              </a:spcBef>
              <a:spcAft>
                <a:spcPts val="0"/>
              </a:spcAft>
              <a:buNone/>
            </a:pPr>
            <a:endParaRPr/>
          </a:p>
          <a:p>
            <a:pPr marL="0" lvl="0" indent="0" algn="l" rtl="0">
              <a:spcBef>
                <a:spcPts val="0"/>
              </a:spcBef>
              <a:spcAft>
                <a:spcPts val="0"/>
              </a:spcAft>
              <a:buNone/>
            </a:pPr>
            <a:r>
              <a:rPr lang="en"/>
              <a:t>Some of this waste can be attributed to poor estimates of how much of a given dish students will eat. These estimates become dangerous when we factor in the fact that most food service industries operate with the guiding principle that there must always be an excess of food to give off the idea of abundance and desirability. This immediately brings to mind ast semester’s Fall Harvest Banquet, an event designed to celebrate abundance. After the themed lunch, our volunteers packaged 90 pounds of leftover food. Of those 90 pounds, over a third that food (37 pounds to be exact) was sweet potato casserole. </a:t>
            </a:r>
            <a:endParaRPr/>
          </a:p>
          <a:p>
            <a:pPr marL="0" lvl="0" indent="0" algn="l" rtl="0">
              <a:spcBef>
                <a:spcPts val="0"/>
              </a:spcBef>
              <a:spcAft>
                <a:spcPts val="0"/>
              </a:spcAft>
              <a:buNone/>
            </a:pPr>
            <a:endParaRPr/>
          </a:p>
          <a:p>
            <a:pPr marL="0" lvl="0" indent="0" algn="l" rtl="0">
              <a:spcBef>
                <a:spcPts val="0"/>
              </a:spcBef>
              <a:spcAft>
                <a:spcPts val="0"/>
              </a:spcAft>
              <a:buNone/>
            </a:pPr>
            <a:r>
              <a:rPr lang="en"/>
              <a:t>And as we already mentioned, contamination from self-serve lines also contributes to the waste we see in dining halls. The moment any food is placed on the line where students can reach it, we have to assume there is some risk for contamination. That means that even if there’s still some food in a tray at the end of the serving period, that food gets thrown out, rather than recovered and donated.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f9e1ff60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f9e1ff60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waste, however, does not rest solely on the shoulders of food providers. Students are equally responsible for a substantial amount of the waste we see on college campuses. Most often, this takes the form of plate waste: the edible food that’s left on your plate at the end of a meal and subsequently thrown away. While our club doesn’t have any Ursinus specific data about plate waste, the Sustainability Fellows have mounted efforts in the past to highlight the sheer quantity of plate waste we generate every meal. </a:t>
            </a:r>
            <a:endParaRPr/>
          </a:p>
          <a:p>
            <a:pPr marL="0" lvl="0" indent="0" algn="l" rtl="0">
              <a:spcBef>
                <a:spcPts val="0"/>
              </a:spcBef>
              <a:spcAft>
                <a:spcPts val="0"/>
              </a:spcAft>
              <a:buNone/>
            </a:pPr>
            <a:endParaRPr/>
          </a:p>
          <a:p>
            <a:pPr marL="0" lvl="0" indent="0" algn="l" rtl="0">
              <a:spcBef>
                <a:spcPts val="0"/>
              </a:spcBef>
              <a:spcAft>
                <a:spcPts val="0"/>
              </a:spcAft>
              <a:buNone/>
            </a:pPr>
            <a:r>
              <a:rPr lang="en"/>
              <a:t>Colleges are some of the worst offenders when it comes to plate waste. In a study that examined plate waste in institutional settings (places like offices and schools, rather than restaurants and households), they found that higher education dining halls had double the plate waste of other dining halls. Going even further, the same study found that All-You-Can-Eat dining models (think of Upper Wismer) have 40% more food waste than Pay-Per-Item models (think of Lower Wismer). Regardless of the context, students waste an average of 110 to 140 pounds of food as plate waste every year. Given our campus numbers roughly 1,400 students, a conservative estimate would place our campus plate waste at over 154,000 pounds each year. That vastly outnumbers what we’ve been able to recover over the past three years.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fbec0f44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fbec0f44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most astounding thing about campus food waste is that it’s only a fraction of the food waste we see across the entire food system. As of 2015, colleges and other institutional food producers were only responsible for 10% of national food waste. Clearly there are wider dynamics at play, but what constitutes the other 90% and how does it inform our understanding of campus food waste?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f9e1ff60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f9e1ff60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waste begins all the way at the beginning of our food system, in the farm fields where all our food is grown. Here we point out just two types of waste at this level. Cosmetic waste often impacts fresh produce the heaviest. Fruits and vegetables are often subjected to a range of visual standards (things like shape, size, color, hardiness, texture, and uniformity) that have little to do with the actually edibility of the food. While some produce is rescued at this level and turned into processed foods like baby foods and sauces, not all produce is that lucky. Around 29% of citrus and 18% of vegetable crops are lost as cosmetic waste. Unharvested crops, likewise, are a more immediate form of farm-based waste. Leaving crops in the field is the result of any number of factors, ranging from a lack of farm labor to economic profitability.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Tinos"/>
              <a:buNone/>
              <a:defRPr sz="5200">
                <a:latin typeface="Tinos"/>
                <a:ea typeface="Tinos"/>
                <a:cs typeface="Tinos"/>
                <a:sym typeface="Tino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Caudex"/>
              <a:buNone/>
              <a:defRPr sz="2800">
                <a:latin typeface="Caudex"/>
                <a:ea typeface="Caudex"/>
                <a:cs typeface="Caudex"/>
                <a:sym typeface="Caudex"/>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Tinos"/>
              <a:buNone/>
              <a:defRPr sz="12000">
                <a:latin typeface="Tinos"/>
                <a:ea typeface="Tinos"/>
                <a:cs typeface="Tinos"/>
                <a:sym typeface="Tinos"/>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Font typeface="Hind Guntur"/>
              <a:buChar char="●"/>
              <a:defRPr>
                <a:latin typeface="Hind Guntur"/>
                <a:ea typeface="Hind Guntur"/>
                <a:cs typeface="Hind Guntur"/>
                <a:sym typeface="Hind Guntur"/>
              </a:defRPr>
            </a:lvl1pPr>
            <a:lvl2pPr marL="914400" lvl="1" indent="-317500" algn="ctr">
              <a:spcBef>
                <a:spcPts val="1600"/>
              </a:spcBef>
              <a:spcAft>
                <a:spcPts val="0"/>
              </a:spcAft>
              <a:buSzPts val="1400"/>
              <a:buFont typeface="Hind Guntur"/>
              <a:buChar char="○"/>
              <a:defRPr>
                <a:latin typeface="Hind Guntur"/>
                <a:ea typeface="Hind Guntur"/>
                <a:cs typeface="Hind Guntur"/>
                <a:sym typeface="Hind Guntur"/>
              </a:defRPr>
            </a:lvl2pPr>
            <a:lvl3pPr marL="1371600" lvl="2" indent="-317500" algn="ctr">
              <a:spcBef>
                <a:spcPts val="1600"/>
              </a:spcBef>
              <a:spcAft>
                <a:spcPts val="0"/>
              </a:spcAft>
              <a:buSzPts val="1400"/>
              <a:buFont typeface="Hind Guntur"/>
              <a:buChar char="■"/>
              <a:defRPr>
                <a:latin typeface="Hind Guntur"/>
                <a:ea typeface="Hind Guntur"/>
                <a:cs typeface="Hind Guntur"/>
                <a:sym typeface="Hind Guntur"/>
              </a:defRPr>
            </a:lvl3pPr>
            <a:lvl4pPr marL="1828800" lvl="3" indent="-317500" algn="ctr">
              <a:spcBef>
                <a:spcPts val="1600"/>
              </a:spcBef>
              <a:spcAft>
                <a:spcPts val="0"/>
              </a:spcAft>
              <a:buSzPts val="1400"/>
              <a:buFont typeface="Hind Guntur"/>
              <a:buChar char="●"/>
              <a:defRPr>
                <a:latin typeface="Hind Guntur"/>
                <a:ea typeface="Hind Guntur"/>
                <a:cs typeface="Hind Guntur"/>
                <a:sym typeface="Hind Guntur"/>
              </a:defRPr>
            </a:lvl4pPr>
            <a:lvl5pPr marL="2286000" lvl="4" indent="-317500" algn="ctr">
              <a:spcBef>
                <a:spcPts val="1600"/>
              </a:spcBef>
              <a:spcAft>
                <a:spcPts val="0"/>
              </a:spcAft>
              <a:buSzPts val="1400"/>
              <a:buFont typeface="Hind Guntur"/>
              <a:buChar char="○"/>
              <a:defRPr>
                <a:latin typeface="Hind Guntur"/>
                <a:ea typeface="Hind Guntur"/>
                <a:cs typeface="Hind Guntur"/>
                <a:sym typeface="Hind Guntur"/>
              </a:defRPr>
            </a:lvl5pPr>
            <a:lvl6pPr marL="2743200" lvl="5" indent="-317500" algn="ctr">
              <a:spcBef>
                <a:spcPts val="1600"/>
              </a:spcBef>
              <a:spcAft>
                <a:spcPts val="0"/>
              </a:spcAft>
              <a:buSzPts val="1400"/>
              <a:buFont typeface="Hind Guntur"/>
              <a:buChar char="■"/>
              <a:defRPr>
                <a:latin typeface="Hind Guntur"/>
                <a:ea typeface="Hind Guntur"/>
                <a:cs typeface="Hind Guntur"/>
                <a:sym typeface="Hind Guntur"/>
              </a:defRPr>
            </a:lvl6pPr>
            <a:lvl7pPr marL="3200400" lvl="6" indent="-317500" algn="ctr">
              <a:spcBef>
                <a:spcPts val="1600"/>
              </a:spcBef>
              <a:spcAft>
                <a:spcPts val="0"/>
              </a:spcAft>
              <a:buSzPts val="1400"/>
              <a:buFont typeface="Hind Guntur"/>
              <a:buChar char="●"/>
              <a:defRPr>
                <a:latin typeface="Hind Guntur"/>
                <a:ea typeface="Hind Guntur"/>
                <a:cs typeface="Hind Guntur"/>
                <a:sym typeface="Hind Guntur"/>
              </a:defRPr>
            </a:lvl7pPr>
            <a:lvl8pPr marL="3657600" lvl="7" indent="-317500" algn="ctr">
              <a:spcBef>
                <a:spcPts val="1600"/>
              </a:spcBef>
              <a:spcAft>
                <a:spcPts val="0"/>
              </a:spcAft>
              <a:buSzPts val="1400"/>
              <a:buFont typeface="Hind Guntur"/>
              <a:buChar char="○"/>
              <a:defRPr>
                <a:latin typeface="Hind Guntur"/>
                <a:ea typeface="Hind Guntur"/>
                <a:cs typeface="Hind Guntur"/>
                <a:sym typeface="Hind Guntur"/>
              </a:defRPr>
            </a:lvl8pPr>
            <a:lvl9pPr marL="4114800" lvl="8" indent="-317500" algn="ctr">
              <a:spcBef>
                <a:spcPts val="1600"/>
              </a:spcBef>
              <a:spcAft>
                <a:spcPts val="1600"/>
              </a:spcAft>
              <a:buSzPts val="1400"/>
              <a:buFont typeface="Hind Guntur"/>
              <a:buChar char="■"/>
              <a:defRPr>
                <a:latin typeface="Hind Guntur"/>
                <a:ea typeface="Hind Guntur"/>
                <a:cs typeface="Hind Guntur"/>
                <a:sym typeface="Hind Guntu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Caudex"/>
              <a:buNone/>
              <a:defRPr sz="3600">
                <a:latin typeface="Caudex"/>
                <a:ea typeface="Caudex"/>
                <a:cs typeface="Caudex"/>
                <a:sym typeface="Caudex"/>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Tinos"/>
              <a:buNone/>
              <a:defRPr>
                <a:latin typeface="Tinos"/>
                <a:ea typeface="Tinos"/>
                <a:cs typeface="Tinos"/>
                <a:sym typeface="Tino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Hind Guntur"/>
              <a:buChar char="●"/>
              <a:defRPr>
                <a:latin typeface="Hind Guntur"/>
                <a:ea typeface="Hind Guntur"/>
                <a:cs typeface="Hind Guntur"/>
                <a:sym typeface="Hind Guntur"/>
              </a:defRPr>
            </a:lvl1pPr>
            <a:lvl2pPr marL="914400" lvl="1" indent="-317500">
              <a:spcBef>
                <a:spcPts val="1600"/>
              </a:spcBef>
              <a:spcAft>
                <a:spcPts val="0"/>
              </a:spcAft>
              <a:buSzPts val="1400"/>
              <a:buFont typeface="Hind Guntur"/>
              <a:buChar char="○"/>
              <a:defRPr>
                <a:latin typeface="Hind Guntur"/>
                <a:ea typeface="Hind Guntur"/>
                <a:cs typeface="Hind Guntur"/>
                <a:sym typeface="Hind Guntur"/>
              </a:defRPr>
            </a:lvl2pPr>
            <a:lvl3pPr marL="1371600" lvl="2" indent="-317500">
              <a:spcBef>
                <a:spcPts val="1600"/>
              </a:spcBef>
              <a:spcAft>
                <a:spcPts val="0"/>
              </a:spcAft>
              <a:buSzPts val="1400"/>
              <a:buFont typeface="Hind Guntur"/>
              <a:buChar char="■"/>
              <a:defRPr>
                <a:latin typeface="Hind Guntur"/>
                <a:ea typeface="Hind Guntur"/>
                <a:cs typeface="Hind Guntur"/>
                <a:sym typeface="Hind Guntur"/>
              </a:defRPr>
            </a:lvl3pPr>
            <a:lvl4pPr marL="1828800" lvl="3" indent="-317500">
              <a:spcBef>
                <a:spcPts val="1600"/>
              </a:spcBef>
              <a:spcAft>
                <a:spcPts val="0"/>
              </a:spcAft>
              <a:buSzPts val="1400"/>
              <a:buFont typeface="Hind Guntur"/>
              <a:buChar char="●"/>
              <a:defRPr>
                <a:latin typeface="Hind Guntur"/>
                <a:ea typeface="Hind Guntur"/>
                <a:cs typeface="Hind Guntur"/>
                <a:sym typeface="Hind Guntur"/>
              </a:defRPr>
            </a:lvl4pPr>
            <a:lvl5pPr marL="2286000" lvl="4" indent="-317500">
              <a:spcBef>
                <a:spcPts val="1600"/>
              </a:spcBef>
              <a:spcAft>
                <a:spcPts val="0"/>
              </a:spcAft>
              <a:buSzPts val="1400"/>
              <a:buFont typeface="Hind Guntur"/>
              <a:buChar char="○"/>
              <a:defRPr>
                <a:latin typeface="Hind Guntur"/>
                <a:ea typeface="Hind Guntur"/>
                <a:cs typeface="Hind Guntur"/>
                <a:sym typeface="Hind Guntur"/>
              </a:defRPr>
            </a:lvl5pPr>
            <a:lvl6pPr marL="2743200" lvl="5" indent="-317500">
              <a:spcBef>
                <a:spcPts val="1600"/>
              </a:spcBef>
              <a:spcAft>
                <a:spcPts val="0"/>
              </a:spcAft>
              <a:buSzPts val="1400"/>
              <a:buFont typeface="Hind Guntur"/>
              <a:buChar char="■"/>
              <a:defRPr>
                <a:latin typeface="Hind Guntur"/>
                <a:ea typeface="Hind Guntur"/>
                <a:cs typeface="Hind Guntur"/>
                <a:sym typeface="Hind Guntur"/>
              </a:defRPr>
            </a:lvl6pPr>
            <a:lvl7pPr marL="3200400" lvl="6" indent="-317500">
              <a:spcBef>
                <a:spcPts val="1600"/>
              </a:spcBef>
              <a:spcAft>
                <a:spcPts val="0"/>
              </a:spcAft>
              <a:buSzPts val="1400"/>
              <a:buFont typeface="Hind Guntur"/>
              <a:buChar char="●"/>
              <a:defRPr>
                <a:latin typeface="Hind Guntur"/>
                <a:ea typeface="Hind Guntur"/>
                <a:cs typeface="Hind Guntur"/>
                <a:sym typeface="Hind Guntur"/>
              </a:defRPr>
            </a:lvl7pPr>
            <a:lvl8pPr marL="3657600" lvl="7" indent="-317500">
              <a:spcBef>
                <a:spcPts val="1600"/>
              </a:spcBef>
              <a:spcAft>
                <a:spcPts val="0"/>
              </a:spcAft>
              <a:buSzPts val="1400"/>
              <a:buFont typeface="Hind Guntur"/>
              <a:buChar char="○"/>
              <a:defRPr>
                <a:latin typeface="Hind Guntur"/>
                <a:ea typeface="Hind Guntur"/>
                <a:cs typeface="Hind Guntur"/>
                <a:sym typeface="Hind Guntur"/>
              </a:defRPr>
            </a:lvl8pPr>
            <a:lvl9pPr marL="4114800" lvl="8" indent="-317500">
              <a:spcBef>
                <a:spcPts val="1600"/>
              </a:spcBef>
              <a:spcAft>
                <a:spcPts val="1600"/>
              </a:spcAft>
              <a:buSzPts val="1400"/>
              <a:buFont typeface="Hind Guntur"/>
              <a:buChar char="■"/>
              <a:defRPr>
                <a:latin typeface="Hind Guntur"/>
                <a:ea typeface="Hind Guntur"/>
                <a:cs typeface="Hind Guntur"/>
                <a:sym typeface="Hind Guntu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Tinos"/>
              <a:buNone/>
              <a:defRPr>
                <a:latin typeface="Tinos"/>
                <a:ea typeface="Tinos"/>
                <a:cs typeface="Tinos"/>
                <a:sym typeface="Tino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Hind Guntur"/>
              <a:buChar char="●"/>
              <a:defRPr sz="1400">
                <a:latin typeface="Hind Guntur"/>
                <a:ea typeface="Hind Guntur"/>
                <a:cs typeface="Hind Guntur"/>
                <a:sym typeface="Hind Guntur"/>
              </a:defRPr>
            </a:lvl1pPr>
            <a:lvl2pPr marL="914400" lvl="1" indent="-304800">
              <a:spcBef>
                <a:spcPts val="1600"/>
              </a:spcBef>
              <a:spcAft>
                <a:spcPts val="0"/>
              </a:spcAft>
              <a:buSzPts val="1200"/>
              <a:buFont typeface="Hind Guntur"/>
              <a:buChar char="○"/>
              <a:defRPr sz="1200">
                <a:latin typeface="Hind Guntur"/>
                <a:ea typeface="Hind Guntur"/>
                <a:cs typeface="Hind Guntur"/>
                <a:sym typeface="Hind Guntur"/>
              </a:defRPr>
            </a:lvl2pPr>
            <a:lvl3pPr marL="1371600" lvl="2" indent="-304800">
              <a:spcBef>
                <a:spcPts val="1600"/>
              </a:spcBef>
              <a:spcAft>
                <a:spcPts val="0"/>
              </a:spcAft>
              <a:buSzPts val="1200"/>
              <a:buFont typeface="Hind Guntur"/>
              <a:buChar char="■"/>
              <a:defRPr sz="1200">
                <a:latin typeface="Hind Guntur"/>
                <a:ea typeface="Hind Guntur"/>
                <a:cs typeface="Hind Guntur"/>
                <a:sym typeface="Hind Guntur"/>
              </a:defRPr>
            </a:lvl3pPr>
            <a:lvl4pPr marL="1828800" lvl="3" indent="-304800">
              <a:spcBef>
                <a:spcPts val="1600"/>
              </a:spcBef>
              <a:spcAft>
                <a:spcPts val="0"/>
              </a:spcAft>
              <a:buSzPts val="1200"/>
              <a:buFont typeface="Hind Guntur"/>
              <a:buChar char="●"/>
              <a:defRPr sz="1200">
                <a:latin typeface="Hind Guntur"/>
                <a:ea typeface="Hind Guntur"/>
                <a:cs typeface="Hind Guntur"/>
                <a:sym typeface="Hind Guntur"/>
              </a:defRPr>
            </a:lvl4pPr>
            <a:lvl5pPr marL="2286000" lvl="4" indent="-304800">
              <a:spcBef>
                <a:spcPts val="1600"/>
              </a:spcBef>
              <a:spcAft>
                <a:spcPts val="0"/>
              </a:spcAft>
              <a:buSzPts val="1200"/>
              <a:buFont typeface="Hind Guntur"/>
              <a:buChar char="○"/>
              <a:defRPr sz="1200">
                <a:latin typeface="Hind Guntur"/>
                <a:ea typeface="Hind Guntur"/>
                <a:cs typeface="Hind Guntur"/>
                <a:sym typeface="Hind Guntur"/>
              </a:defRPr>
            </a:lvl5pPr>
            <a:lvl6pPr marL="2743200" lvl="5" indent="-304800">
              <a:spcBef>
                <a:spcPts val="1600"/>
              </a:spcBef>
              <a:spcAft>
                <a:spcPts val="0"/>
              </a:spcAft>
              <a:buSzPts val="1200"/>
              <a:buFont typeface="Hind Guntur"/>
              <a:buChar char="■"/>
              <a:defRPr sz="1200">
                <a:latin typeface="Hind Guntur"/>
                <a:ea typeface="Hind Guntur"/>
                <a:cs typeface="Hind Guntur"/>
                <a:sym typeface="Hind Guntur"/>
              </a:defRPr>
            </a:lvl6pPr>
            <a:lvl7pPr marL="3200400" lvl="6" indent="-304800">
              <a:spcBef>
                <a:spcPts val="1600"/>
              </a:spcBef>
              <a:spcAft>
                <a:spcPts val="0"/>
              </a:spcAft>
              <a:buSzPts val="1200"/>
              <a:buFont typeface="Hind Guntur"/>
              <a:buChar char="●"/>
              <a:defRPr sz="1200">
                <a:latin typeface="Hind Guntur"/>
                <a:ea typeface="Hind Guntur"/>
                <a:cs typeface="Hind Guntur"/>
                <a:sym typeface="Hind Guntur"/>
              </a:defRPr>
            </a:lvl7pPr>
            <a:lvl8pPr marL="3657600" lvl="7" indent="-304800">
              <a:spcBef>
                <a:spcPts val="1600"/>
              </a:spcBef>
              <a:spcAft>
                <a:spcPts val="0"/>
              </a:spcAft>
              <a:buSzPts val="1200"/>
              <a:buFont typeface="Hind Guntur"/>
              <a:buChar char="○"/>
              <a:defRPr sz="1200">
                <a:latin typeface="Hind Guntur"/>
                <a:ea typeface="Hind Guntur"/>
                <a:cs typeface="Hind Guntur"/>
                <a:sym typeface="Hind Guntur"/>
              </a:defRPr>
            </a:lvl8pPr>
            <a:lvl9pPr marL="4114800" lvl="8" indent="-304800">
              <a:spcBef>
                <a:spcPts val="1600"/>
              </a:spcBef>
              <a:spcAft>
                <a:spcPts val="1600"/>
              </a:spcAft>
              <a:buSzPts val="1200"/>
              <a:buFont typeface="Hind Guntur"/>
              <a:buChar char="■"/>
              <a:defRPr sz="1200">
                <a:latin typeface="Hind Guntur"/>
                <a:ea typeface="Hind Guntur"/>
                <a:cs typeface="Hind Guntur"/>
                <a:sym typeface="Hind Guntur"/>
              </a:defRPr>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Font typeface="Hind Guntur"/>
              <a:buChar char="●"/>
              <a:defRPr sz="1400">
                <a:latin typeface="Hind Guntur"/>
                <a:ea typeface="Hind Guntur"/>
                <a:cs typeface="Hind Guntur"/>
                <a:sym typeface="Hind Guntur"/>
              </a:defRPr>
            </a:lvl1pPr>
            <a:lvl2pPr marL="914400" lvl="1" indent="-304800">
              <a:spcBef>
                <a:spcPts val="1600"/>
              </a:spcBef>
              <a:spcAft>
                <a:spcPts val="0"/>
              </a:spcAft>
              <a:buSzPts val="1200"/>
              <a:buFont typeface="Hind Guntur"/>
              <a:buChar char="○"/>
              <a:defRPr sz="1200">
                <a:latin typeface="Hind Guntur"/>
                <a:ea typeface="Hind Guntur"/>
                <a:cs typeface="Hind Guntur"/>
                <a:sym typeface="Hind Guntur"/>
              </a:defRPr>
            </a:lvl2pPr>
            <a:lvl3pPr marL="1371600" lvl="2" indent="-304800">
              <a:spcBef>
                <a:spcPts val="1600"/>
              </a:spcBef>
              <a:spcAft>
                <a:spcPts val="0"/>
              </a:spcAft>
              <a:buSzPts val="1200"/>
              <a:buFont typeface="Hind Guntur"/>
              <a:buChar char="■"/>
              <a:defRPr sz="1200">
                <a:latin typeface="Hind Guntur"/>
                <a:ea typeface="Hind Guntur"/>
                <a:cs typeface="Hind Guntur"/>
                <a:sym typeface="Hind Guntur"/>
              </a:defRPr>
            </a:lvl3pPr>
            <a:lvl4pPr marL="1828800" lvl="3" indent="-304800">
              <a:spcBef>
                <a:spcPts val="1600"/>
              </a:spcBef>
              <a:spcAft>
                <a:spcPts val="0"/>
              </a:spcAft>
              <a:buSzPts val="1200"/>
              <a:buFont typeface="Hind Guntur"/>
              <a:buChar char="●"/>
              <a:defRPr sz="1200">
                <a:latin typeface="Hind Guntur"/>
                <a:ea typeface="Hind Guntur"/>
                <a:cs typeface="Hind Guntur"/>
                <a:sym typeface="Hind Guntur"/>
              </a:defRPr>
            </a:lvl4pPr>
            <a:lvl5pPr marL="2286000" lvl="4" indent="-304800">
              <a:spcBef>
                <a:spcPts val="1600"/>
              </a:spcBef>
              <a:spcAft>
                <a:spcPts val="0"/>
              </a:spcAft>
              <a:buSzPts val="1200"/>
              <a:buFont typeface="Hind Guntur"/>
              <a:buChar char="○"/>
              <a:defRPr sz="1200">
                <a:latin typeface="Hind Guntur"/>
                <a:ea typeface="Hind Guntur"/>
                <a:cs typeface="Hind Guntur"/>
                <a:sym typeface="Hind Guntur"/>
              </a:defRPr>
            </a:lvl5pPr>
            <a:lvl6pPr marL="2743200" lvl="5" indent="-304800">
              <a:spcBef>
                <a:spcPts val="1600"/>
              </a:spcBef>
              <a:spcAft>
                <a:spcPts val="0"/>
              </a:spcAft>
              <a:buSzPts val="1200"/>
              <a:buFont typeface="Hind Guntur"/>
              <a:buChar char="■"/>
              <a:defRPr sz="1200">
                <a:latin typeface="Hind Guntur"/>
                <a:ea typeface="Hind Guntur"/>
                <a:cs typeface="Hind Guntur"/>
                <a:sym typeface="Hind Guntur"/>
              </a:defRPr>
            </a:lvl6pPr>
            <a:lvl7pPr marL="3200400" lvl="6" indent="-304800">
              <a:spcBef>
                <a:spcPts val="1600"/>
              </a:spcBef>
              <a:spcAft>
                <a:spcPts val="0"/>
              </a:spcAft>
              <a:buSzPts val="1200"/>
              <a:buFont typeface="Hind Guntur"/>
              <a:buChar char="●"/>
              <a:defRPr sz="1200">
                <a:latin typeface="Hind Guntur"/>
                <a:ea typeface="Hind Guntur"/>
                <a:cs typeface="Hind Guntur"/>
                <a:sym typeface="Hind Guntur"/>
              </a:defRPr>
            </a:lvl7pPr>
            <a:lvl8pPr marL="3657600" lvl="7" indent="-304800">
              <a:spcBef>
                <a:spcPts val="1600"/>
              </a:spcBef>
              <a:spcAft>
                <a:spcPts val="0"/>
              </a:spcAft>
              <a:buSzPts val="1200"/>
              <a:buFont typeface="Hind Guntur"/>
              <a:buChar char="○"/>
              <a:defRPr sz="1200">
                <a:latin typeface="Hind Guntur"/>
                <a:ea typeface="Hind Guntur"/>
                <a:cs typeface="Hind Guntur"/>
                <a:sym typeface="Hind Guntur"/>
              </a:defRPr>
            </a:lvl8pPr>
            <a:lvl9pPr marL="4114800" lvl="8" indent="-304800">
              <a:spcBef>
                <a:spcPts val="1600"/>
              </a:spcBef>
              <a:spcAft>
                <a:spcPts val="1600"/>
              </a:spcAft>
              <a:buSzPts val="1200"/>
              <a:buFont typeface="Hind Guntur"/>
              <a:buChar char="■"/>
              <a:defRPr sz="1200">
                <a:latin typeface="Hind Guntur"/>
                <a:ea typeface="Hind Guntur"/>
                <a:cs typeface="Hind Guntur"/>
                <a:sym typeface="Hind Guntur"/>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Tinos"/>
              <a:buNone/>
              <a:defRPr>
                <a:latin typeface="Tinos"/>
                <a:ea typeface="Tinos"/>
                <a:cs typeface="Tinos"/>
                <a:sym typeface="Tino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Tinos"/>
              <a:buNone/>
              <a:defRPr sz="2400">
                <a:latin typeface="Tinos"/>
                <a:ea typeface="Tinos"/>
                <a:cs typeface="Tinos"/>
                <a:sym typeface="Tinos"/>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Hind Guntur"/>
              <a:buChar char="●"/>
              <a:defRPr sz="1200">
                <a:latin typeface="Hind Guntur"/>
                <a:ea typeface="Hind Guntur"/>
                <a:cs typeface="Hind Guntur"/>
                <a:sym typeface="Hind Guntur"/>
              </a:defRPr>
            </a:lvl1pPr>
            <a:lvl2pPr marL="914400" lvl="1" indent="-304800">
              <a:spcBef>
                <a:spcPts val="1600"/>
              </a:spcBef>
              <a:spcAft>
                <a:spcPts val="0"/>
              </a:spcAft>
              <a:buSzPts val="1200"/>
              <a:buFont typeface="Hind Guntur"/>
              <a:buChar char="○"/>
              <a:defRPr sz="1200">
                <a:latin typeface="Hind Guntur"/>
                <a:ea typeface="Hind Guntur"/>
                <a:cs typeface="Hind Guntur"/>
                <a:sym typeface="Hind Guntur"/>
              </a:defRPr>
            </a:lvl2pPr>
            <a:lvl3pPr marL="1371600" lvl="2" indent="-304800">
              <a:spcBef>
                <a:spcPts val="1600"/>
              </a:spcBef>
              <a:spcAft>
                <a:spcPts val="0"/>
              </a:spcAft>
              <a:buSzPts val="1200"/>
              <a:buFont typeface="Hind Guntur"/>
              <a:buChar char="■"/>
              <a:defRPr sz="1200">
                <a:latin typeface="Hind Guntur"/>
                <a:ea typeface="Hind Guntur"/>
                <a:cs typeface="Hind Guntur"/>
                <a:sym typeface="Hind Guntur"/>
              </a:defRPr>
            </a:lvl3pPr>
            <a:lvl4pPr marL="1828800" lvl="3" indent="-304800">
              <a:spcBef>
                <a:spcPts val="1600"/>
              </a:spcBef>
              <a:spcAft>
                <a:spcPts val="0"/>
              </a:spcAft>
              <a:buSzPts val="1200"/>
              <a:buFont typeface="Hind Guntur"/>
              <a:buChar char="●"/>
              <a:defRPr sz="1200">
                <a:latin typeface="Hind Guntur"/>
                <a:ea typeface="Hind Guntur"/>
                <a:cs typeface="Hind Guntur"/>
                <a:sym typeface="Hind Guntur"/>
              </a:defRPr>
            </a:lvl4pPr>
            <a:lvl5pPr marL="2286000" lvl="4" indent="-304800">
              <a:spcBef>
                <a:spcPts val="1600"/>
              </a:spcBef>
              <a:spcAft>
                <a:spcPts val="0"/>
              </a:spcAft>
              <a:buSzPts val="1200"/>
              <a:buFont typeface="Hind Guntur"/>
              <a:buChar char="○"/>
              <a:defRPr sz="1200">
                <a:latin typeface="Hind Guntur"/>
                <a:ea typeface="Hind Guntur"/>
                <a:cs typeface="Hind Guntur"/>
                <a:sym typeface="Hind Guntur"/>
              </a:defRPr>
            </a:lvl5pPr>
            <a:lvl6pPr marL="2743200" lvl="5" indent="-304800">
              <a:spcBef>
                <a:spcPts val="1600"/>
              </a:spcBef>
              <a:spcAft>
                <a:spcPts val="0"/>
              </a:spcAft>
              <a:buSzPts val="1200"/>
              <a:buFont typeface="Hind Guntur"/>
              <a:buChar char="■"/>
              <a:defRPr sz="1200">
                <a:latin typeface="Hind Guntur"/>
                <a:ea typeface="Hind Guntur"/>
                <a:cs typeface="Hind Guntur"/>
                <a:sym typeface="Hind Guntur"/>
              </a:defRPr>
            </a:lvl6pPr>
            <a:lvl7pPr marL="3200400" lvl="6" indent="-304800">
              <a:spcBef>
                <a:spcPts val="1600"/>
              </a:spcBef>
              <a:spcAft>
                <a:spcPts val="0"/>
              </a:spcAft>
              <a:buSzPts val="1200"/>
              <a:buFont typeface="Hind Guntur"/>
              <a:buChar char="●"/>
              <a:defRPr sz="1200">
                <a:latin typeface="Hind Guntur"/>
                <a:ea typeface="Hind Guntur"/>
                <a:cs typeface="Hind Guntur"/>
                <a:sym typeface="Hind Guntur"/>
              </a:defRPr>
            </a:lvl7pPr>
            <a:lvl8pPr marL="3657600" lvl="7" indent="-304800">
              <a:spcBef>
                <a:spcPts val="1600"/>
              </a:spcBef>
              <a:spcAft>
                <a:spcPts val="0"/>
              </a:spcAft>
              <a:buSzPts val="1200"/>
              <a:buFont typeface="Hind Guntur"/>
              <a:buChar char="○"/>
              <a:defRPr sz="1200">
                <a:latin typeface="Hind Guntur"/>
                <a:ea typeface="Hind Guntur"/>
                <a:cs typeface="Hind Guntur"/>
                <a:sym typeface="Hind Guntur"/>
              </a:defRPr>
            </a:lvl8pPr>
            <a:lvl9pPr marL="4114800" lvl="8" indent="-304800">
              <a:spcBef>
                <a:spcPts val="1600"/>
              </a:spcBef>
              <a:spcAft>
                <a:spcPts val="1600"/>
              </a:spcAft>
              <a:buSzPts val="1200"/>
              <a:buFont typeface="Hind Guntur"/>
              <a:buChar char="■"/>
              <a:defRPr sz="1200">
                <a:latin typeface="Hind Guntur"/>
                <a:ea typeface="Hind Guntur"/>
                <a:cs typeface="Hind Guntur"/>
                <a:sym typeface="Hind Guntur"/>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Font typeface="Caudex"/>
              <a:buNone/>
              <a:defRPr sz="4800">
                <a:latin typeface="Caudex"/>
                <a:ea typeface="Caudex"/>
                <a:cs typeface="Caudex"/>
                <a:sym typeface="Caudex"/>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Font typeface="Tinos"/>
              <a:buNone/>
              <a:defRPr sz="4200">
                <a:latin typeface="Tinos"/>
                <a:ea typeface="Tinos"/>
                <a:cs typeface="Tinos"/>
                <a:sym typeface="Tinos"/>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Caudex"/>
              <a:buNone/>
              <a:defRPr sz="2100">
                <a:latin typeface="Caudex"/>
                <a:ea typeface="Caudex"/>
                <a:cs typeface="Caudex"/>
                <a:sym typeface="Caudex"/>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Font typeface="Hind Guntur"/>
              <a:buChar char="●"/>
              <a:defRPr>
                <a:latin typeface="Hind Guntur"/>
                <a:ea typeface="Hind Guntur"/>
                <a:cs typeface="Hind Guntur"/>
                <a:sym typeface="Hind Guntur"/>
              </a:defRPr>
            </a:lvl1pPr>
            <a:lvl2pPr marL="914400" lvl="1" indent="-317500">
              <a:spcBef>
                <a:spcPts val="1600"/>
              </a:spcBef>
              <a:spcAft>
                <a:spcPts val="0"/>
              </a:spcAft>
              <a:buSzPts val="1400"/>
              <a:buFont typeface="Hind Guntur"/>
              <a:buChar char="○"/>
              <a:defRPr>
                <a:latin typeface="Hind Guntur"/>
                <a:ea typeface="Hind Guntur"/>
                <a:cs typeface="Hind Guntur"/>
                <a:sym typeface="Hind Guntur"/>
              </a:defRPr>
            </a:lvl2pPr>
            <a:lvl3pPr marL="1371600" lvl="2" indent="-317500">
              <a:spcBef>
                <a:spcPts val="1600"/>
              </a:spcBef>
              <a:spcAft>
                <a:spcPts val="0"/>
              </a:spcAft>
              <a:buSzPts val="1400"/>
              <a:buFont typeface="Hind Guntur"/>
              <a:buChar char="■"/>
              <a:defRPr>
                <a:latin typeface="Hind Guntur"/>
                <a:ea typeface="Hind Guntur"/>
                <a:cs typeface="Hind Guntur"/>
                <a:sym typeface="Hind Guntur"/>
              </a:defRPr>
            </a:lvl3pPr>
            <a:lvl4pPr marL="1828800" lvl="3" indent="-317500">
              <a:spcBef>
                <a:spcPts val="1600"/>
              </a:spcBef>
              <a:spcAft>
                <a:spcPts val="0"/>
              </a:spcAft>
              <a:buSzPts val="1400"/>
              <a:buFont typeface="Hind Guntur"/>
              <a:buChar char="●"/>
              <a:defRPr>
                <a:latin typeface="Hind Guntur"/>
                <a:ea typeface="Hind Guntur"/>
                <a:cs typeface="Hind Guntur"/>
                <a:sym typeface="Hind Guntur"/>
              </a:defRPr>
            </a:lvl4pPr>
            <a:lvl5pPr marL="2286000" lvl="4" indent="-317500">
              <a:spcBef>
                <a:spcPts val="1600"/>
              </a:spcBef>
              <a:spcAft>
                <a:spcPts val="0"/>
              </a:spcAft>
              <a:buSzPts val="1400"/>
              <a:buFont typeface="Hind Guntur"/>
              <a:buChar char="○"/>
              <a:defRPr>
                <a:latin typeface="Hind Guntur"/>
                <a:ea typeface="Hind Guntur"/>
                <a:cs typeface="Hind Guntur"/>
                <a:sym typeface="Hind Guntur"/>
              </a:defRPr>
            </a:lvl5pPr>
            <a:lvl6pPr marL="2743200" lvl="5" indent="-317500">
              <a:spcBef>
                <a:spcPts val="1600"/>
              </a:spcBef>
              <a:spcAft>
                <a:spcPts val="0"/>
              </a:spcAft>
              <a:buSzPts val="1400"/>
              <a:buFont typeface="Hind Guntur"/>
              <a:buChar char="■"/>
              <a:defRPr>
                <a:latin typeface="Hind Guntur"/>
                <a:ea typeface="Hind Guntur"/>
                <a:cs typeface="Hind Guntur"/>
                <a:sym typeface="Hind Guntur"/>
              </a:defRPr>
            </a:lvl6pPr>
            <a:lvl7pPr marL="3200400" lvl="6" indent="-317500">
              <a:spcBef>
                <a:spcPts val="1600"/>
              </a:spcBef>
              <a:spcAft>
                <a:spcPts val="0"/>
              </a:spcAft>
              <a:buSzPts val="1400"/>
              <a:buFont typeface="Hind Guntur"/>
              <a:buChar char="●"/>
              <a:defRPr>
                <a:latin typeface="Hind Guntur"/>
                <a:ea typeface="Hind Guntur"/>
                <a:cs typeface="Hind Guntur"/>
                <a:sym typeface="Hind Guntur"/>
              </a:defRPr>
            </a:lvl7pPr>
            <a:lvl8pPr marL="3657600" lvl="7" indent="-317500">
              <a:spcBef>
                <a:spcPts val="1600"/>
              </a:spcBef>
              <a:spcAft>
                <a:spcPts val="0"/>
              </a:spcAft>
              <a:buSzPts val="1400"/>
              <a:buFont typeface="Hind Guntur"/>
              <a:buChar char="○"/>
              <a:defRPr>
                <a:latin typeface="Hind Guntur"/>
                <a:ea typeface="Hind Guntur"/>
                <a:cs typeface="Hind Guntur"/>
                <a:sym typeface="Hind Guntur"/>
              </a:defRPr>
            </a:lvl8pPr>
            <a:lvl9pPr marL="4114800" lvl="8" indent="-317500">
              <a:spcBef>
                <a:spcPts val="1600"/>
              </a:spcBef>
              <a:spcAft>
                <a:spcPts val="1600"/>
              </a:spcAft>
              <a:buSzPts val="1400"/>
              <a:buFont typeface="Hind Guntur"/>
              <a:buChar char="■"/>
              <a:defRPr>
                <a:latin typeface="Hind Guntur"/>
                <a:ea typeface="Hind Guntur"/>
                <a:cs typeface="Hind Guntur"/>
                <a:sym typeface="Hind Guntu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Caudex"/>
              <a:buNone/>
              <a:defRPr>
                <a:latin typeface="Caudex"/>
                <a:ea typeface="Caudex"/>
                <a:cs typeface="Caudex"/>
                <a:sym typeface="Caudex"/>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nos"/>
              <a:buNone/>
              <a:defRPr sz="2800">
                <a:solidFill>
                  <a:schemeClr val="dk1"/>
                </a:solidFill>
                <a:latin typeface="Tinos"/>
                <a:ea typeface="Tinos"/>
                <a:cs typeface="Tinos"/>
                <a:sym typeface="Tino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Font typeface="Hind Guntur"/>
              <a:buChar char="○"/>
              <a:defRPr>
                <a:solidFill>
                  <a:schemeClr val="dk2"/>
                </a:solidFill>
                <a:latin typeface="Hind Guntur"/>
                <a:ea typeface="Hind Guntur"/>
                <a:cs typeface="Hind Guntur"/>
                <a:sym typeface="Hind Guntur"/>
              </a:defRPr>
            </a:lvl2pPr>
            <a:lvl3pPr marL="1371600" lvl="2" indent="-317500">
              <a:lnSpc>
                <a:spcPct val="115000"/>
              </a:lnSpc>
              <a:spcBef>
                <a:spcPts val="1600"/>
              </a:spcBef>
              <a:spcAft>
                <a:spcPts val="0"/>
              </a:spcAft>
              <a:buClr>
                <a:schemeClr val="dk2"/>
              </a:buClr>
              <a:buSzPts val="1400"/>
              <a:buFont typeface="Hind Guntur"/>
              <a:buChar char="■"/>
              <a:defRPr>
                <a:solidFill>
                  <a:schemeClr val="dk2"/>
                </a:solidFill>
                <a:latin typeface="Hind Guntur"/>
                <a:ea typeface="Hind Guntur"/>
                <a:cs typeface="Hind Guntur"/>
                <a:sym typeface="Hind Guntur"/>
              </a:defRPr>
            </a:lvl3pPr>
            <a:lvl4pPr marL="1828800" lvl="3" indent="-317500">
              <a:lnSpc>
                <a:spcPct val="115000"/>
              </a:lnSpc>
              <a:spcBef>
                <a:spcPts val="1600"/>
              </a:spcBef>
              <a:spcAft>
                <a:spcPts val="0"/>
              </a:spcAft>
              <a:buClr>
                <a:schemeClr val="dk2"/>
              </a:buClr>
              <a:buSzPts val="1400"/>
              <a:buFont typeface="Hind Guntur"/>
              <a:buChar char="●"/>
              <a:defRPr>
                <a:solidFill>
                  <a:schemeClr val="dk2"/>
                </a:solidFill>
                <a:latin typeface="Hind Guntur"/>
                <a:ea typeface="Hind Guntur"/>
                <a:cs typeface="Hind Guntur"/>
                <a:sym typeface="Hind Guntur"/>
              </a:defRPr>
            </a:lvl4pPr>
            <a:lvl5pPr marL="2286000" lvl="4" indent="-317500">
              <a:lnSpc>
                <a:spcPct val="115000"/>
              </a:lnSpc>
              <a:spcBef>
                <a:spcPts val="1600"/>
              </a:spcBef>
              <a:spcAft>
                <a:spcPts val="0"/>
              </a:spcAft>
              <a:buClr>
                <a:schemeClr val="dk2"/>
              </a:buClr>
              <a:buSzPts val="1400"/>
              <a:buFont typeface="Hind Guntur"/>
              <a:buChar char="○"/>
              <a:defRPr>
                <a:solidFill>
                  <a:schemeClr val="dk2"/>
                </a:solidFill>
                <a:latin typeface="Hind Guntur"/>
                <a:ea typeface="Hind Guntur"/>
                <a:cs typeface="Hind Guntur"/>
                <a:sym typeface="Hind Guntur"/>
              </a:defRPr>
            </a:lvl5pPr>
            <a:lvl6pPr marL="2743200" lvl="5" indent="-317500">
              <a:lnSpc>
                <a:spcPct val="115000"/>
              </a:lnSpc>
              <a:spcBef>
                <a:spcPts val="1600"/>
              </a:spcBef>
              <a:spcAft>
                <a:spcPts val="0"/>
              </a:spcAft>
              <a:buClr>
                <a:schemeClr val="dk2"/>
              </a:buClr>
              <a:buSzPts val="1400"/>
              <a:buFont typeface="Hind Guntur"/>
              <a:buChar char="■"/>
              <a:defRPr>
                <a:solidFill>
                  <a:schemeClr val="dk2"/>
                </a:solidFill>
                <a:latin typeface="Hind Guntur"/>
                <a:ea typeface="Hind Guntur"/>
                <a:cs typeface="Hind Guntur"/>
                <a:sym typeface="Hind Guntur"/>
              </a:defRPr>
            </a:lvl6pPr>
            <a:lvl7pPr marL="3200400" lvl="6" indent="-317500">
              <a:lnSpc>
                <a:spcPct val="115000"/>
              </a:lnSpc>
              <a:spcBef>
                <a:spcPts val="1600"/>
              </a:spcBef>
              <a:spcAft>
                <a:spcPts val="0"/>
              </a:spcAft>
              <a:buClr>
                <a:schemeClr val="dk2"/>
              </a:buClr>
              <a:buSzPts val="1400"/>
              <a:buFont typeface="Hind Guntur"/>
              <a:buChar char="●"/>
              <a:defRPr>
                <a:solidFill>
                  <a:schemeClr val="dk2"/>
                </a:solidFill>
                <a:latin typeface="Hind Guntur"/>
                <a:ea typeface="Hind Guntur"/>
                <a:cs typeface="Hind Guntur"/>
                <a:sym typeface="Hind Guntur"/>
              </a:defRPr>
            </a:lvl7pPr>
            <a:lvl8pPr marL="3657600" lvl="7" indent="-317500">
              <a:lnSpc>
                <a:spcPct val="115000"/>
              </a:lnSpc>
              <a:spcBef>
                <a:spcPts val="1600"/>
              </a:spcBef>
              <a:spcAft>
                <a:spcPts val="0"/>
              </a:spcAft>
              <a:buClr>
                <a:schemeClr val="dk2"/>
              </a:buClr>
              <a:buSzPts val="1400"/>
              <a:buFont typeface="Hind Guntur"/>
              <a:buChar char="○"/>
              <a:defRPr>
                <a:solidFill>
                  <a:schemeClr val="dk2"/>
                </a:solidFill>
                <a:latin typeface="Hind Guntur"/>
                <a:ea typeface="Hind Guntur"/>
                <a:cs typeface="Hind Guntur"/>
                <a:sym typeface="Hind Guntur"/>
              </a:defRPr>
            </a:lvl8pPr>
            <a:lvl9pPr marL="4114800" lvl="8" indent="-317500">
              <a:lnSpc>
                <a:spcPct val="115000"/>
              </a:lnSpc>
              <a:spcBef>
                <a:spcPts val="1600"/>
              </a:spcBef>
              <a:spcAft>
                <a:spcPts val="1600"/>
              </a:spcAft>
              <a:buClr>
                <a:schemeClr val="dk2"/>
              </a:buClr>
              <a:buSzPts val="1400"/>
              <a:buFont typeface="Hind Guntur"/>
              <a:buChar char="■"/>
              <a:defRPr>
                <a:solidFill>
                  <a:schemeClr val="dk2"/>
                </a:solidFill>
                <a:latin typeface="Hind Guntur"/>
                <a:ea typeface="Hind Guntur"/>
                <a:cs typeface="Hind Guntur"/>
                <a:sym typeface="Hind Guntur"/>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i.frg.im/136gghw7/un40881.jpg"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openaccessgovernment.org/food-operators-food-waste/64095/" TargetMode="External"/><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appliancesonline.com.au/academy/cleaning-2/how-to-organise-a-fridge-eight-tips-for-a-more-efficient-kitchen/" TargetMode="External"/><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map.feedingamerica.org/" TargetMode="External"/><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ursinus.edu/student-life/dining/" TargetMode="External"/><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www.feedingamerica.org/hunger-in-america" TargetMode="External"/><Relationship Id="rId13" Type="http://schemas.openxmlformats.org/officeDocument/2006/relationships/hyperlink" Target="https://www.npr.org/sections/thesalt/2015/02/27/389284061/when-food-is-too-good-to-waste-college-kids-pick-up-the-scraps" TargetMode="External"/><Relationship Id="rId3" Type="http://schemas.openxmlformats.org/officeDocument/2006/relationships/slideLayout" Target="../slideLayouts/slideLayout3.xml"/><Relationship Id="rId7" Type="http://schemas.openxmlformats.org/officeDocument/2006/relationships/hyperlink" Target="https://www.feedingamerica.org/hunger-in-america/food-insecurity" TargetMode="External"/><Relationship Id="rId12" Type="http://schemas.openxmlformats.org/officeDocument/2006/relationships/hyperlink" Target="http://www.sciencedaily.com/releases/2020/01/200123095853.htm"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campusdining.net/food-waste-sustainability-campus" TargetMode="External"/><Relationship Id="rId11" Type="http://schemas.openxmlformats.org/officeDocument/2006/relationships/hyperlink" Target="http://ebrary.ifpri.org/utils/getfile/collection/p15738coll2/id/130336/filename/130547.pdf" TargetMode="External"/><Relationship Id="rId5" Type="http://schemas.openxmlformats.org/officeDocument/2006/relationships/hyperlink" Target="https://www.nrdc.org/experts/joanne-berkenkamp/quest-cleaner-plates" TargetMode="External"/><Relationship Id="rId15" Type="http://schemas.openxmlformats.org/officeDocument/2006/relationships/image" Target="../media/image4.png"/><Relationship Id="rId10" Type="http://schemas.openxmlformats.org/officeDocument/2006/relationships/hyperlink" Target="https://hungerandhealth.feedingamerica.org/understand-food-insecurity/" TargetMode="External"/><Relationship Id="rId4" Type="http://schemas.openxmlformats.org/officeDocument/2006/relationships/notesSlide" Target="../notesSlides/notesSlide15.xml"/><Relationship Id="rId9" Type="http://schemas.openxmlformats.org/officeDocument/2006/relationships/hyperlink" Target="https://www.breezejmu.org/opinion/opinion-food-waste-on-college-campuses-is-extreme/article_0156c344-f4b7-11e8-8b3b-ab6f6b18f1c3.html" TargetMode="External"/><Relationship Id="rId14" Type="http://schemas.openxmlformats.org/officeDocument/2006/relationships/hyperlink" Target="https://www.huffpost.com/entry/food-waste-at-us-colleges-and-what-to-do-about-it_b_57bcbc22e4b007f1819a107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leandotwaste.co.za/restaurant-waste-disposal-important/" TargetMode="External"/><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hollenbach.com/2016/05/06/ursinus-college-wismer-student-center/" TargetMode="External"/><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fix.com/blog/food-waste/" TargetMode="External"/><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blog.grubmarket.com/ugly-produce/" TargetMode="External"/><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5">
            <a:alphaModFix/>
          </a:blip>
          <a:srcRect t="11651" b="33182"/>
          <a:stretch/>
        </p:blipFill>
        <p:spPr>
          <a:xfrm>
            <a:off x="0" y="0"/>
            <a:ext cx="9144000" cy="3699325"/>
          </a:xfrm>
          <a:prstGeom prst="rect">
            <a:avLst/>
          </a:prstGeom>
          <a:noFill/>
          <a:ln>
            <a:noFill/>
          </a:ln>
        </p:spPr>
      </p:pic>
      <p:sp>
        <p:nvSpPr>
          <p:cNvPr id="55" name="Google Shape;55;p13"/>
          <p:cNvSpPr/>
          <p:nvPr/>
        </p:nvSpPr>
        <p:spPr>
          <a:xfrm>
            <a:off x="270300" y="785263"/>
            <a:ext cx="8603388" cy="2128788"/>
          </a:xfrm>
          <a:prstGeom prst="flowChartTerminator">
            <a:avLst/>
          </a:prstGeom>
          <a:solidFill>
            <a:srgbClr val="FFFFFF">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ctrTitle"/>
          </p:nvPr>
        </p:nvSpPr>
        <p:spPr>
          <a:xfrm>
            <a:off x="548700" y="823363"/>
            <a:ext cx="8046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a:latin typeface="Tinos"/>
                <a:ea typeface="Tinos"/>
                <a:cs typeface="Tinos"/>
                <a:sym typeface="Tinos"/>
              </a:rPr>
              <a:t>Fighting waste and feeding people: </a:t>
            </a:r>
            <a:r>
              <a:rPr lang="en" sz="4000">
                <a:latin typeface="Tinos"/>
                <a:ea typeface="Tinos"/>
                <a:cs typeface="Tinos"/>
                <a:sym typeface="Tinos"/>
              </a:rPr>
              <a:t>Exploring the context of campus food waste and student recovery efforts</a:t>
            </a:r>
            <a:r>
              <a:rPr lang="en" sz="4000" b="1">
                <a:latin typeface="Tinos"/>
                <a:ea typeface="Tinos"/>
                <a:cs typeface="Tinos"/>
                <a:sym typeface="Tinos"/>
              </a:rPr>
              <a:t> </a:t>
            </a:r>
            <a:endParaRPr sz="4000" b="1">
              <a:latin typeface="Tinos"/>
              <a:ea typeface="Tinos"/>
              <a:cs typeface="Tinos"/>
              <a:sym typeface="Tinos"/>
            </a:endParaRPr>
          </a:p>
        </p:txBody>
      </p:sp>
      <p:sp>
        <p:nvSpPr>
          <p:cNvPr id="57" name="Google Shape;57;p13"/>
          <p:cNvSpPr txBox="1"/>
          <p:nvPr/>
        </p:nvSpPr>
        <p:spPr>
          <a:xfrm>
            <a:off x="7423200" y="3407725"/>
            <a:ext cx="1720800" cy="2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u="sng">
                <a:solidFill>
                  <a:schemeClr val="hlink"/>
                </a:solidFill>
                <a:latin typeface="Hind Guntur"/>
                <a:ea typeface="Hind Guntur"/>
                <a:cs typeface="Hind Guntur"/>
                <a:sym typeface="Hind Guntur"/>
                <a:hlinkClick r:id="rId6"/>
              </a:rPr>
              <a:t>https://i.frg.im/136gghw7/un40881.jpg</a:t>
            </a:r>
            <a:r>
              <a:rPr lang="en" sz="700">
                <a:latin typeface="Hind Guntur"/>
                <a:ea typeface="Hind Guntur"/>
                <a:cs typeface="Hind Guntur"/>
                <a:sym typeface="Hind Guntur"/>
              </a:rPr>
              <a:t> </a:t>
            </a:r>
            <a:endParaRPr sz="700">
              <a:latin typeface="Hind Guntur"/>
              <a:ea typeface="Hind Guntur"/>
              <a:cs typeface="Hind Guntur"/>
              <a:sym typeface="Hind Guntur"/>
            </a:endParaRPr>
          </a:p>
        </p:txBody>
      </p:sp>
      <p:sp>
        <p:nvSpPr>
          <p:cNvPr id="58" name="Google Shape;58;p13"/>
          <p:cNvSpPr txBox="1">
            <a:spLocks noGrp="1"/>
          </p:cNvSpPr>
          <p:nvPr>
            <p:ph type="subTitle" idx="1"/>
          </p:nvPr>
        </p:nvSpPr>
        <p:spPr>
          <a:xfrm>
            <a:off x="0" y="3887150"/>
            <a:ext cx="3221700" cy="10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i="1">
                <a:solidFill>
                  <a:schemeClr val="dk1"/>
                </a:solidFill>
              </a:rPr>
              <a:t>Sarah Becker - President </a:t>
            </a:r>
            <a:endParaRPr sz="1500" i="1">
              <a:solidFill>
                <a:schemeClr val="dk1"/>
              </a:solidFill>
            </a:endParaRPr>
          </a:p>
          <a:p>
            <a:pPr marL="0" lvl="0" indent="0" algn="l" rtl="0">
              <a:spcBef>
                <a:spcPts val="0"/>
              </a:spcBef>
              <a:spcAft>
                <a:spcPts val="0"/>
              </a:spcAft>
              <a:buClr>
                <a:schemeClr val="dk1"/>
              </a:buClr>
              <a:buSzPts val="1100"/>
              <a:buFont typeface="Arial"/>
              <a:buNone/>
            </a:pPr>
            <a:r>
              <a:rPr lang="en" sz="1500" i="1">
                <a:solidFill>
                  <a:schemeClr val="dk1"/>
                </a:solidFill>
              </a:rPr>
              <a:t>Max Stout - Vice President</a:t>
            </a:r>
            <a:endParaRPr sz="1500" i="1">
              <a:solidFill>
                <a:schemeClr val="dk1"/>
              </a:solidFill>
            </a:endParaRPr>
          </a:p>
          <a:p>
            <a:pPr marL="0" lvl="0" indent="0" algn="l" rtl="0">
              <a:spcBef>
                <a:spcPts val="0"/>
              </a:spcBef>
              <a:spcAft>
                <a:spcPts val="0"/>
              </a:spcAft>
              <a:buNone/>
            </a:pPr>
            <a:r>
              <a:rPr lang="en" sz="1500" i="1">
                <a:solidFill>
                  <a:schemeClr val="dk1"/>
                </a:solidFill>
              </a:rPr>
              <a:t>Maddie Kuklentz - Secretary</a:t>
            </a:r>
            <a:endParaRPr sz="1500" i="1">
              <a:solidFill>
                <a:schemeClr val="dk1"/>
              </a:solidFill>
            </a:endParaRPr>
          </a:p>
          <a:p>
            <a:pPr marL="0" lvl="0" indent="0" algn="l" rtl="0">
              <a:spcBef>
                <a:spcPts val="0"/>
              </a:spcBef>
              <a:spcAft>
                <a:spcPts val="0"/>
              </a:spcAft>
              <a:buNone/>
            </a:pPr>
            <a:r>
              <a:rPr lang="en" sz="1500" i="1">
                <a:solidFill>
                  <a:schemeClr val="dk1"/>
                </a:solidFill>
              </a:rPr>
              <a:t>Savona Cerra - Treasurer </a:t>
            </a:r>
            <a:endParaRPr sz="1500" i="1">
              <a:solidFill>
                <a:schemeClr val="dk1"/>
              </a:solidFill>
            </a:endParaRPr>
          </a:p>
        </p:txBody>
      </p:sp>
      <p:pic>
        <p:nvPicPr>
          <p:cNvPr id="59" name="Google Shape;59;p13"/>
          <p:cNvPicPr preferRelativeResize="0"/>
          <p:nvPr/>
        </p:nvPicPr>
        <p:blipFill>
          <a:blip r:embed="rId7">
            <a:alphaModFix/>
          </a:blip>
          <a:stretch>
            <a:fillRect/>
          </a:stretch>
        </p:blipFill>
        <p:spPr>
          <a:xfrm>
            <a:off x="3372225" y="4712174"/>
            <a:ext cx="2399550" cy="431325"/>
          </a:xfrm>
          <a:prstGeom prst="rect">
            <a:avLst/>
          </a:prstGeom>
          <a:noFill/>
          <a:ln>
            <a:noFill/>
          </a:ln>
        </p:spPr>
      </p:pic>
      <p:sp>
        <p:nvSpPr>
          <p:cNvPr id="60" name="Google Shape;60;p13"/>
          <p:cNvSpPr txBox="1">
            <a:spLocks noGrp="1"/>
          </p:cNvSpPr>
          <p:nvPr>
            <p:ph type="subTitle" idx="1"/>
          </p:nvPr>
        </p:nvSpPr>
        <p:spPr>
          <a:xfrm>
            <a:off x="5771775" y="3887150"/>
            <a:ext cx="3372300" cy="1060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500" i="1">
                <a:solidFill>
                  <a:schemeClr val="dk1"/>
                </a:solidFill>
              </a:rPr>
              <a:t>Celebration of Student Achievements (CoSA)</a:t>
            </a:r>
            <a:endParaRPr sz="1500" i="1">
              <a:solidFill>
                <a:schemeClr val="dk1"/>
              </a:solidFill>
            </a:endParaRPr>
          </a:p>
          <a:p>
            <a:pPr marL="0" lvl="0" indent="0" algn="r" rtl="0">
              <a:spcBef>
                <a:spcPts val="0"/>
              </a:spcBef>
              <a:spcAft>
                <a:spcPts val="0"/>
              </a:spcAft>
              <a:buNone/>
            </a:pPr>
            <a:r>
              <a:rPr lang="en" sz="1500" i="1">
                <a:solidFill>
                  <a:schemeClr val="dk1"/>
                </a:solidFill>
              </a:rPr>
              <a:t>April 23rd, 2020</a:t>
            </a:r>
            <a:endParaRPr sz="1500" i="1">
              <a:solidFill>
                <a:schemeClr val="dk1"/>
              </a:solidFill>
            </a:endParaRPr>
          </a:p>
          <a:p>
            <a:pPr marL="0" lvl="0" indent="0" algn="r" rtl="0">
              <a:spcBef>
                <a:spcPts val="0"/>
              </a:spcBef>
              <a:spcAft>
                <a:spcPts val="0"/>
              </a:spcAft>
              <a:buNone/>
            </a:pPr>
            <a:r>
              <a:rPr lang="en" sz="1500" i="1">
                <a:solidFill>
                  <a:schemeClr val="dk1"/>
                </a:solidFill>
              </a:rPr>
              <a:t>Advisor: Kate Keppen </a:t>
            </a:r>
            <a:endParaRPr sz="1500" i="1">
              <a:solidFill>
                <a:schemeClr val="dk1"/>
              </a:solidFill>
            </a:endParaRPr>
          </a:p>
        </p:txBody>
      </p:sp>
      <p:pic>
        <p:nvPicPr>
          <p:cNvPr id="61" name="Google Shape;61;p13"/>
          <p:cNvPicPr preferRelativeResize="0"/>
          <p:nvPr/>
        </p:nvPicPr>
        <p:blipFill>
          <a:blip r:embed="rId8">
            <a:alphaModFix/>
          </a:blip>
          <a:stretch>
            <a:fillRect/>
          </a:stretch>
        </p:blipFill>
        <p:spPr>
          <a:xfrm>
            <a:off x="3956725" y="3699325"/>
            <a:ext cx="1230550" cy="1060825"/>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56"/>
    </mc:Choice>
    <mc:Fallback>
      <p:transition spd="slow" advTm="1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Waste in the US Food System - In Restaurants  </a:t>
            </a:r>
            <a:endParaRPr/>
          </a:p>
        </p:txBody>
      </p:sp>
      <p:sp>
        <p:nvSpPr>
          <p:cNvPr id="140" name="Google Shape;140;p22"/>
          <p:cNvSpPr txBox="1">
            <a:spLocks noGrp="1"/>
          </p:cNvSpPr>
          <p:nvPr>
            <p:ph type="body" idx="1"/>
          </p:nvPr>
        </p:nvSpPr>
        <p:spPr>
          <a:xfrm>
            <a:off x="311700" y="1152475"/>
            <a:ext cx="4619700" cy="366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More Plate Waste </a:t>
            </a:r>
            <a:r>
              <a:rPr lang="en" sz="1100"/>
              <a:t>(Bloom, 2010) </a:t>
            </a:r>
            <a:endParaRPr sz="1100"/>
          </a:p>
          <a:p>
            <a:pPr marL="457200" lvl="0" indent="-342900" algn="l" rtl="0">
              <a:spcBef>
                <a:spcPts val="1600"/>
              </a:spcBef>
              <a:spcAft>
                <a:spcPts val="0"/>
              </a:spcAft>
              <a:buSzPts val="1800"/>
              <a:buChar char="●"/>
            </a:pPr>
            <a:r>
              <a:rPr lang="en"/>
              <a:t>On average, </a:t>
            </a:r>
            <a:r>
              <a:rPr lang="en" b="1"/>
              <a:t>17% of meals </a:t>
            </a:r>
            <a:r>
              <a:rPr lang="en"/>
              <a:t>left </a:t>
            </a:r>
            <a:r>
              <a:rPr lang="en" b="1"/>
              <a:t>uneaten</a:t>
            </a:r>
            <a:endParaRPr/>
          </a:p>
          <a:p>
            <a:pPr marL="457200" lvl="0" indent="-342900" algn="l" rtl="0">
              <a:spcBef>
                <a:spcPts val="0"/>
              </a:spcBef>
              <a:spcAft>
                <a:spcPts val="0"/>
              </a:spcAft>
              <a:buSzPts val="1800"/>
              <a:buChar char="●"/>
            </a:pPr>
            <a:r>
              <a:rPr lang="en"/>
              <a:t>Unwanted side dishes, excessive portion sizes, stigma against leftovers </a:t>
            </a:r>
            <a:endParaRPr/>
          </a:p>
          <a:p>
            <a:pPr marL="0" lvl="0" indent="0" algn="l" rtl="0">
              <a:spcBef>
                <a:spcPts val="1600"/>
              </a:spcBef>
              <a:spcAft>
                <a:spcPts val="0"/>
              </a:spcAft>
              <a:buNone/>
            </a:pPr>
            <a:r>
              <a:rPr lang="en" b="1"/>
              <a:t>Large Portion Sizes</a:t>
            </a:r>
            <a:r>
              <a:rPr lang="en"/>
              <a:t> </a:t>
            </a:r>
            <a:r>
              <a:rPr lang="en" sz="1100"/>
              <a:t>(Bloom, 2010)</a:t>
            </a:r>
            <a:endParaRPr sz="1100"/>
          </a:p>
          <a:p>
            <a:pPr marL="457200" lvl="0" indent="-342900" algn="l" rtl="0">
              <a:spcBef>
                <a:spcPts val="1600"/>
              </a:spcBef>
              <a:spcAft>
                <a:spcPts val="0"/>
              </a:spcAft>
              <a:buSzPts val="1800"/>
              <a:buChar char="●"/>
            </a:pPr>
            <a:r>
              <a:rPr lang="en"/>
              <a:t>Born from competition &amp; “more for less” reasoning</a:t>
            </a:r>
            <a:endParaRPr/>
          </a:p>
          <a:p>
            <a:pPr marL="457200" lvl="0" indent="-342900" algn="l" rtl="0">
              <a:spcBef>
                <a:spcPts val="0"/>
              </a:spcBef>
              <a:spcAft>
                <a:spcPts val="0"/>
              </a:spcAft>
              <a:buSzPts val="1800"/>
              <a:buChar char="●"/>
            </a:pPr>
            <a:r>
              <a:rPr lang="en"/>
              <a:t>Customers either waste, overeat, or bring home leftovers </a:t>
            </a:r>
            <a:endParaRPr/>
          </a:p>
        </p:txBody>
      </p:sp>
      <p:pic>
        <p:nvPicPr>
          <p:cNvPr id="141" name="Google Shape;141;p22"/>
          <p:cNvPicPr preferRelativeResize="0"/>
          <p:nvPr/>
        </p:nvPicPr>
        <p:blipFill rotWithShape="1">
          <a:blip r:embed="rId5">
            <a:alphaModFix/>
          </a:blip>
          <a:srcRect l="2662" r="21470"/>
          <a:stretch/>
        </p:blipFill>
        <p:spPr>
          <a:xfrm>
            <a:off x="5117000" y="1152475"/>
            <a:ext cx="3887875" cy="3416400"/>
          </a:xfrm>
          <a:prstGeom prst="rect">
            <a:avLst/>
          </a:prstGeom>
          <a:noFill/>
          <a:ln>
            <a:noFill/>
          </a:ln>
        </p:spPr>
      </p:pic>
      <p:sp>
        <p:nvSpPr>
          <p:cNvPr id="142" name="Google Shape;142;p22"/>
          <p:cNvSpPr txBox="1"/>
          <p:nvPr/>
        </p:nvSpPr>
        <p:spPr>
          <a:xfrm>
            <a:off x="5196525" y="4242025"/>
            <a:ext cx="2836800" cy="252000"/>
          </a:xfrm>
          <a:prstGeom prst="rect">
            <a:avLst/>
          </a:prstGeom>
          <a:solidFill>
            <a:srgbClr val="666666">
              <a:alpha val="7374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hlinkClick r:id="rId6"/>
              </a:rPr>
              <a:t>https://www.openaccessgovernment.org/food-operators-food-waste/64095/</a:t>
            </a:r>
            <a:r>
              <a:rPr lang="en" sz="600"/>
              <a:t> </a:t>
            </a:r>
            <a:endParaRPr sz="6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612"/>
    </mc:Choice>
    <mc:Fallback>
      <p:transition spd="slow" advTm="4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Waste in the US Food System - At Home </a:t>
            </a:r>
            <a:endParaRPr/>
          </a:p>
        </p:txBody>
      </p:sp>
      <p:sp>
        <p:nvSpPr>
          <p:cNvPr id="148" name="Google Shape;148;p23"/>
          <p:cNvSpPr txBox="1">
            <a:spLocks noGrp="1"/>
          </p:cNvSpPr>
          <p:nvPr>
            <p:ph type="body" idx="1"/>
          </p:nvPr>
        </p:nvSpPr>
        <p:spPr>
          <a:xfrm>
            <a:off x="311700" y="1152475"/>
            <a:ext cx="56469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Household </a:t>
            </a:r>
            <a:r>
              <a:rPr lang="en"/>
              <a:t>food waste estimate range from </a:t>
            </a:r>
            <a:r>
              <a:rPr lang="en" b="1"/>
              <a:t>15% to 33%</a:t>
            </a:r>
            <a:r>
              <a:rPr lang="en"/>
              <a:t> of what we buy </a:t>
            </a:r>
            <a:r>
              <a:rPr lang="en" sz="1100"/>
              <a:t>(Bloom, 2010; Penn State, 2020)</a:t>
            </a:r>
            <a:endParaRPr sz="1100"/>
          </a:p>
          <a:p>
            <a:pPr marL="0" lvl="0" indent="0" algn="l" rtl="0">
              <a:spcBef>
                <a:spcPts val="1600"/>
              </a:spcBef>
              <a:spcAft>
                <a:spcPts val="0"/>
              </a:spcAft>
              <a:buNone/>
            </a:pPr>
            <a:r>
              <a:rPr lang="en" b="1"/>
              <a:t>Modern Lifestyle </a:t>
            </a:r>
            <a:r>
              <a:rPr lang="en" sz="1100"/>
              <a:t>(Bloom, 2010; Baldwin, 2014)</a:t>
            </a:r>
            <a:endParaRPr/>
          </a:p>
          <a:p>
            <a:pPr marL="457200" lvl="0" indent="-342900" algn="l" rtl="0">
              <a:spcBef>
                <a:spcPts val="1600"/>
              </a:spcBef>
              <a:spcAft>
                <a:spcPts val="0"/>
              </a:spcAft>
              <a:buSzPts val="1800"/>
              <a:buChar char="●"/>
            </a:pPr>
            <a:r>
              <a:rPr lang="en"/>
              <a:t>Refrigerators creates false sense of security</a:t>
            </a:r>
            <a:endParaRPr/>
          </a:p>
          <a:p>
            <a:pPr marL="457200" lvl="0" indent="-342900" algn="l" rtl="0">
              <a:spcBef>
                <a:spcPts val="0"/>
              </a:spcBef>
              <a:spcAft>
                <a:spcPts val="0"/>
              </a:spcAft>
              <a:buSzPts val="1800"/>
              <a:buChar char="●"/>
            </a:pPr>
            <a:r>
              <a:rPr lang="en"/>
              <a:t>Overbuying &amp; forgetting produce </a:t>
            </a:r>
            <a:endParaRPr/>
          </a:p>
          <a:p>
            <a:pPr marL="457200" lvl="0" indent="-342900" algn="l" rtl="0">
              <a:spcBef>
                <a:spcPts val="0"/>
              </a:spcBef>
              <a:spcAft>
                <a:spcPts val="0"/>
              </a:spcAft>
              <a:buSzPts val="1800"/>
              <a:buChar char="●"/>
            </a:pPr>
            <a:r>
              <a:rPr lang="en"/>
              <a:t>Unfamiliar foods lead to more waste</a:t>
            </a:r>
            <a:endParaRPr/>
          </a:p>
          <a:p>
            <a:pPr marL="457200" lvl="0" indent="-342900" algn="l" rtl="0">
              <a:spcBef>
                <a:spcPts val="0"/>
              </a:spcBef>
              <a:spcAft>
                <a:spcPts val="0"/>
              </a:spcAft>
              <a:buSzPts val="1800"/>
              <a:buChar char="●"/>
            </a:pPr>
            <a:r>
              <a:rPr lang="en"/>
              <a:t>Diminished kitchen smarts about food safety means more’s thrown out</a:t>
            </a:r>
            <a:endParaRPr/>
          </a:p>
        </p:txBody>
      </p:sp>
      <p:pic>
        <p:nvPicPr>
          <p:cNvPr id="149" name="Google Shape;149;p23"/>
          <p:cNvPicPr preferRelativeResize="0"/>
          <p:nvPr/>
        </p:nvPicPr>
        <p:blipFill rotWithShape="1">
          <a:blip r:embed="rId5">
            <a:alphaModFix/>
          </a:blip>
          <a:srcRect t="4245" b="4245"/>
          <a:stretch/>
        </p:blipFill>
        <p:spPr>
          <a:xfrm>
            <a:off x="5942175" y="1081276"/>
            <a:ext cx="2661525" cy="3652200"/>
          </a:xfrm>
          <a:prstGeom prst="rect">
            <a:avLst/>
          </a:prstGeom>
          <a:noFill/>
          <a:ln>
            <a:noFill/>
          </a:ln>
        </p:spPr>
      </p:pic>
      <p:sp>
        <p:nvSpPr>
          <p:cNvPr id="150" name="Google Shape;150;p23"/>
          <p:cNvSpPr txBox="1"/>
          <p:nvPr/>
        </p:nvSpPr>
        <p:spPr>
          <a:xfrm>
            <a:off x="6040725" y="4454925"/>
            <a:ext cx="2275800" cy="214200"/>
          </a:xfrm>
          <a:prstGeom prst="rect">
            <a:avLst/>
          </a:prstGeom>
          <a:solidFill>
            <a:srgbClr val="FFFFFF">
              <a:alpha val="4972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 u="sng">
                <a:solidFill>
                  <a:schemeClr val="hlink"/>
                </a:solidFill>
                <a:hlinkClick r:id="rId6"/>
              </a:rPr>
              <a:t>https://www.appliancesonline.com.au/academy/cleaning-2/how-to-organise-a-fridge-eight-tips-for-a-more-efficient-kitchen/</a:t>
            </a:r>
            <a:r>
              <a:rPr lang="en" sz="300"/>
              <a:t> </a:t>
            </a:r>
            <a:endParaRPr sz="3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261"/>
    </mc:Choice>
    <mc:Fallback>
      <p:transition spd="slow" advTm="7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Insecurity </a:t>
            </a:r>
            <a:endParaRPr/>
          </a:p>
        </p:txBody>
      </p:sp>
      <p:sp>
        <p:nvSpPr>
          <p:cNvPr id="156" name="Google Shape;156;p24"/>
          <p:cNvSpPr txBox="1">
            <a:spLocks noGrp="1"/>
          </p:cNvSpPr>
          <p:nvPr>
            <p:ph type="body" idx="1"/>
          </p:nvPr>
        </p:nvSpPr>
        <p:spPr>
          <a:xfrm>
            <a:off x="311700" y="1152475"/>
            <a:ext cx="4964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so much food waste, why do so many go hungry? </a:t>
            </a:r>
            <a:endParaRPr/>
          </a:p>
          <a:p>
            <a:pPr marL="457200" lvl="0" indent="-342900" algn="l" rtl="0">
              <a:spcBef>
                <a:spcPts val="1600"/>
              </a:spcBef>
              <a:spcAft>
                <a:spcPts val="0"/>
              </a:spcAft>
              <a:buSzPts val="1800"/>
              <a:buChar char="●"/>
            </a:pPr>
            <a:r>
              <a:rPr lang="en" b="1"/>
              <a:t>1 in 9 people</a:t>
            </a:r>
            <a:r>
              <a:rPr lang="en"/>
              <a:t> in the U.S. struggle with </a:t>
            </a:r>
            <a:r>
              <a:rPr lang="en" b="1"/>
              <a:t>hunger </a:t>
            </a:r>
            <a:r>
              <a:rPr lang="en" sz="1100"/>
              <a:t>(Feeding America, 2020a)</a:t>
            </a:r>
            <a:endParaRPr sz="1100"/>
          </a:p>
          <a:p>
            <a:pPr marL="914400" lvl="1" indent="-317500" algn="l" rtl="0">
              <a:spcBef>
                <a:spcPts val="0"/>
              </a:spcBef>
              <a:spcAft>
                <a:spcPts val="0"/>
              </a:spcAft>
              <a:buSzPts val="1400"/>
              <a:buChar char="○"/>
            </a:pPr>
            <a:r>
              <a:rPr lang="en"/>
              <a:t>Availability, access, &amp; stability </a:t>
            </a:r>
            <a:r>
              <a:rPr lang="en" sz="1100"/>
              <a:t>(Feeding America, 2020b)</a:t>
            </a:r>
            <a:endParaRPr sz="1100"/>
          </a:p>
          <a:p>
            <a:pPr marL="457200" lvl="0" indent="-342900" algn="l" rtl="0">
              <a:spcBef>
                <a:spcPts val="1000"/>
              </a:spcBef>
              <a:spcAft>
                <a:spcPts val="0"/>
              </a:spcAft>
              <a:buSzPts val="1800"/>
              <a:buChar char="●"/>
            </a:pPr>
            <a:r>
              <a:rPr lang="en"/>
              <a:t>Closely, but not exclusively, related to poverty </a:t>
            </a:r>
            <a:r>
              <a:rPr lang="en" sz="1100"/>
              <a:t>(Hunger + Health, 2020; Feeding America, 2020a)</a:t>
            </a:r>
            <a:endParaRPr/>
          </a:p>
          <a:p>
            <a:pPr marL="457200" lvl="0" indent="-342900" algn="l" rtl="0">
              <a:spcBef>
                <a:spcPts val="1000"/>
              </a:spcBef>
              <a:spcAft>
                <a:spcPts val="0"/>
              </a:spcAft>
              <a:buSzPts val="1800"/>
              <a:buChar char="●"/>
            </a:pPr>
            <a:r>
              <a:rPr lang="en"/>
              <a:t>Other drivers of hunger </a:t>
            </a:r>
            <a:r>
              <a:rPr lang="en" sz="1100"/>
              <a:t>(Laborde et al., 2016)</a:t>
            </a:r>
            <a:endParaRPr/>
          </a:p>
          <a:p>
            <a:pPr marL="914400" lvl="1" indent="-317500" algn="l" rtl="0">
              <a:spcBef>
                <a:spcPts val="0"/>
              </a:spcBef>
              <a:spcAft>
                <a:spcPts val="0"/>
              </a:spcAft>
              <a:buSzPts val="1400"/>
              <a:buChar char="○"/>
            </a:pPr>
            <a:r>
              <a:rPr lang="en"/>
              <a:t>Income, gender inequality, sanitary conditions, &amp; market access costs</a:t>
            </a:r>
            <a:endParaRPr/>
          </a:p>
        </p:txBody>
      </p:sp>
      <p:pic>
        <p:nvPicPr>
          <p:cNvPr id="157" name="Google Shape;157;p24"/>
          <p:cNvPicPr preferRelativeResize="0"/>
          <p:nvPr/>
        </p:nvPicPr>
        <p:blipFill rotWithShape="1">
          <a:blip r:embed="rId5">
            <a:alphaModFix/>
          </a:blip>
          <a:srcRect t="3619" b="2606"/>
          <a:stretch/>
        </p:blipFill>
        <p:spPr>
          <a:xfrm>
            <a:off x="5352975" y="1048888"/>
            <a:ext cx="3718927" cy="3623574"/>
          </a:xfrm>
          <a:prstGeom prst="rect">
            <a:avLst/>
          </a:prstGeom>
          <a:noFill/>
          <a:ln>
            <a:noFill/>
          </a:ln>
        </p:spPr>
      </p:pic>
      <p:sp>
        <p:nvSpPr>
          <p:cNvPr id="158" name="Google Shape;158;p24"/>
          <p:cNvSpPr txBox="1"/>
          <p:nvPr/>
        </p:nvSpPr>
        <p:spPr>
          <a:xfrm>
            <a:off x="5275675" y="4568875"/>
            <a:ext cx="1365900" cy="3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hlinkClick r:id="rId6"/>
              </a:rPr>
              <a:t>https://map.feedingamerica.org/</a:t>
            </a:r>
            <a:r>
              <a:rPr lang="en" sz="600"/>
              <a:t> </a:t>
            </a:r>
            <a:endParaRPr sz="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955"/>
    </mc:Choice>
    <mc:Fallback>
      <p:transition spd="slow" advTm="4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Does This Mean for Ursinus? </a:t>
            </a:r>
            <a:endParaRPr/>
          </a:p>
        </p:txBody>
      </p:sp>
      <p:sp>
        <p:nvSpPr>
          <p:cNvPr id="164" name="Google Shape;164;p25"/>
          <p:cNvSpPr txBox="1">
            <a:spLocks noGrp="1"/>
          </p:cNvSpPr>
          <p:nvPr>
            <p:ph type="body" idx="1"/>
          </p:nvPr>
        </p:nvSpPr>
        <p:spPr>
          <a:xfrm>
            <a:off x="311700" y="1368675"/>
            <a:ext cx="4159800" cy="35937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2100" b="1">
                <a:solidFill>
                  <a:srgbClr val="38761D"/>
                </a:solidFill>
              </a:rPr>
              <a:t>Our national food system strives to create foods that conform to the ideas of perfection and abundance as markers of success. </a:t>
            </a:r>
            <a:endParaRPr sz="2100"/>
          </a:p>
        </p:txBody>
      </p:sp>
      <p:pic>
        <p:nvPicPr>
          <p:cNvPr id="165" name="Google Shape;165;p25"/>
          <p:cNvPicPr preferRelativeResize="0"/>
          <p:nvPr/>
        </p:nvPicPr>
        <p:blipFill rotWithShape="1">
          <a:blip r:embed="rId5">
            <a:alphaModFix/>
          </a:blip>
          <a:srcRect l="18052" r="23542"/>
          <a:stretch/>
        </p:blipFill>
        <p:spPr>
          <a:xfrm>
            <a:off x="4984675" y="1368675"/>
            <a:ext cx="3972574" cy="3593600"/>
          </a:xfrm>
          <a:prstGeom prst="rect">
            <a:avLst/>
          </a:prstGeom>
          <a:noFill/>
          <a:ln>
            <a:noFill/>
          </a:ln>
        </p:spPr>
      </p:pic>
      <p:sp>
        <p:nvSpPr>
          <p:cNvPr id="166" name="Google Shape;166;p25"/>
          <p:cNvSpPr txBox="1"/>
          <p:nvPr/>
        </p:nvSpPr>
        <p:spPr>
          <a:xfrm>
            <a:off x="4984675" y="4645075"/>
            <a:ext cx="1618500" cy="3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hlinkClick r:id="rId6"/>
              </a:rPr>
              <a:t>https://www.ursinus.edu/student-life/dining/</a:t>
            </a:r>
            <a:r>
              <a:rPr lang="en" sz="600"/>
              <a:t> </a:t>
            </a:r>
            <a:endParaRPr sz="6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240"/>
    </mc:Choice>
    <mc:Fallback>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Can We Do? </a:t>
            </a:r>
            <a:endParaRPr/>
          </a:p>
        </p:txBody>
      </p:sp>
      <p:sp>
        <p:nvSpPr>
          <p:cNvPr id="172" name="Google Shape;172;p26"/>
          <p:cNvSpPr txBox="1">
            <a:spLocks noGrp="1"/>
          </p:cNvSpPr>
          <p:nvPr>
            <p:ph type="body" idx="1"/>
          </p:nvPr>
        </p:nvSpPr>
        <p:spPr>
          <a:xfrm>
            <a:off x="311700" y="1152475"/>
            <a:ext cx="5553900" cy="39909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Be mindful of your eating!</a:t>
            </a:r>
            <a:endParaRPr/>
          </a:p>
          <a:p>
            <a:pPr marL="914400" lvl="1" indent="-317500" algn="l" rtl="0">
              <a:spcBef>
                <a:spcPts val="0"/>
              </a:spcBef>
              <a:spcAft>
                <a:spcPts val="0"/>
              </a:spcAft>
              <a:buSzPts val="1400"/>
              <a:buChar char="○"/>
            </a:pPr>
            <a:r>
              <a:rPr lang="en"/>
              <a:t>Pick foods you know you’ll eat</a:t>
            </a:r>
            <a:endParaRPr/>
          </a:p>
          <a:p>
            <a:pPr marL="914400" lvl="1" indent="-317500" algn="l" rtl="0">
              <a:spcBef>
                <a:spcPts val="0"/>
              </a:spcBef>
              <a:spcAft>
                <a:spcPts val="0"/>
              </a:spcAft>
              <a:buSzPts val="1400"/>
              <a:buChar char="○"/>
            </a:pPr>
            <a:r>
              <a:rPr lang="en"/>
              <a:t>Start with smaller serving sizes, then go back for more</a:t>
            </a:r>
            <a:endParaRPr/>
          </a:p>
          <a:p>
            <a:pPr marL="457200" lvl="0" indent="-342900" algn="l" rtl="0">
              <a:spcBef>
                <a:spcPts val="1000"/>
              </a:spcBef>
              <a:spcAft>
                <a:spcPts val="0"/>
              </a:spcAft>
              <a:buSzPts val="1800"/>
              <a:buChar char="●"/>
            </a:pPr>
            <a:r>
              <a:rPr lang="en"/>
              <a:t>Join Wismer on Wheels and help us redirect excess food to where it’s needed most!</a:t>
            </a:r>
            <a:endParaRPr/>
          </a:p>
          <a:p>
            <a:pPr marL="457200" lvl="0" indent="-342900" algn="l" rtl="0">
              <a:spcBef>
                <a:spcPts val="1000"/>
              </a:spcBef>
              <a:spcAft>
                <a:spcPts val="0"/>
              </a:spcAft>
              <a:buSzPts val="1800"/>
              <a:buChar char="●"/>
            </a:pPr>
            <a:r>
              <a:rPr lang="en"/>
              <a:t>Talk with Sodexo about the changes you want to see in Wismer!</a:t>
            </a:r>
            <a:endParaRPr/>
          </a:p>
          <a:p>
            <a:pPr marL="914400" lvl="1" indent="-317500" algn="l" rtl="0">
              <a:spcBef>
                <a:spcPts val="0"/>
              </a:spcBef>
              <a:spcAft>
                <a:spcPts val="0"/>
              </a:spcAft>
              <a:buSzPts val="1400"/>
              <a:buChar char="○"/>
            </a:pPr>
            <a:r>
              <a:rPr lang="en"/>
              <a:t>We’re happy to help you get started</a:t>
            </a:r>
            <a:endParaRPr/>
          </a:p>
          <a:p>
            <a:pPr marL="457200" lvl="0" indent="-342900" algn="l" rtl="0">
              <a:spcBef>
                <a:spcPts val="1000"/>
              </a:spcBef>
              <a:spcAft>
                <a:spcPts val="0"/>
              </a:spcAft>
              <a:buSzPts val="1800"/>
              <a:buChar char="●"/>
            </a:pPr>
            <a:r>
              <a:rPr lang="en"/>
              <a:t>Change how we see food - it’s a right, not a commodity! </a:t>
            </a:r>
            <a:endParaRPr/>
          </a:p>
        </p:txBody>
      </p:sp>
      <p:pic>
        <p:nvPicPr>
          <p:cNvPr id="173" name="Google Shape;173;p26"/>
          <p:cNvPicPr preferRelativeResize="0"/>
          <p:nvPr/>
        </p:nvPicPr>
        <p:blipFill rotWithShape="1">
          <a:blip r:embed="rId5">
            <a:alphaModFix/>
          </a:blip>
          <a:srcRect l="7021" r="10470"/>
          <a:stretch/>
        </p:blipFill>
        <p:spPr>
          <a:xfrm>
            <a:off x="5954450" y="0"/>
            <a:ext cx="3189699" cy="51435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156"/>
    </mc:Choice>
    <mc:Fallback>
      <p:transition spd="slow" advTm="6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179" name="Google Shape;179;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None/>
            </a:pPr>
            <a:r>
              <a:rPr lang="en" sz="1000"/>
              <a:t>Baldwin, G. (Director). (2014). </a:t>
            </a:r>
            <a:r>
              <a:rPr lang="en" sz="1000" i="1"/>
              <a:t>Just eat it: A food waste story</a:t>
            </a:r>
            <a:r>
              <a:rPr lang="en" sz="1000"/>
              <a:t>. [Film]. Peg Leg Films.</a:t>
            </a:r>
            <a:endParaRPr sz="1000"/>
          </a:p>
          <a:p>
            <a:pPr marL="457200" lvl="0" indent="-457200" algn="l" rtl="0">
              <a:spcBef>
                <a:spcPts val="0"/>
              </a:spcBef>
              <a:spcAft>
                <a:spcPts val="0"/>
              </a:spcAft>
              <a:buNone/>
            </a:pPr>
            <a:r>
              <a:rPr lang="en" sz="1000"/>
              <a:t>Berkenkamp, J. (2019, August 19). The quest for cleaner plates. [NRDC Expert Blog]. Retrieved from </a:t>
            </a:r>
            <a:r>
              <a:rPr lang="en" sz="1000" u="sng">
                <a:solidFill>
                  <a:schemeClr val="hlink"/>
                </a:solidFill>
                <a:hlinkClick r:id="rId5"/>
              </a:rPr>
              <a:t>https://www.nrdc.org/experts/joanne-berkenkamp/quest-cleaner-plates</a:t>
            </a:r>
            <a:r>
              <a:rPr lang="en" sz="1000"/>
              <a:t>. </a:t>
            </a:r>
            <a:endParaRPr sz="1000"/>
          </a:p>
          <a:p>
            <a:pPr marL="457200" lvl="0" indent="-457200" algn="l" rtl="0">
              <a:spcBef>
                <a:spcPts val="0"/>
              </a:spcBef>
              <a:spcAft>
                <a:spcPts val="0"/>
              </a:spcAft>
              <a:buNone/>
            </a:pPr>
            <a:r>
              <a:rPr lang="en" sz="1000"/>
              <a:t>Bloom, J. (2010). </a:t>
            </a:r>
            <a:r>
              <a:rPr lang="en" sz="1000" i="1"/>
              <a:t>American wasteland: How America throws away nearly half of its food (and what we can do about it)</a:t>
            </a:r>
            <a:r>
              <a:rPr lang="en" sz="1000"/>
              <a:t>. Da Capo Press.</a:t>
            </a:r>
            <a:endParaRPr sz="1000"/>
          </a:p>
          <a:p>
            <a:pPr marL="457200" lvl="0" indent="-457200" algn="l" rtl="0">
              <a:spcBef>
                <a:spcPts val="0"/>
              </a:spcBef>
              <a:spcAft>
                <a:spcPts val="0"/>
              </a:spcAft>
              <a:buNone/>
            </a:pPr>
            <a:r>
              <a:rPr lang="en" sz="1000"/>
              <a:t>Campus Dining Inc. (2017, April 25). Food waste and sustainability on campus. Retrieved from </a:t>
            </a:r>
            <a:r>
              <a:rPr lang="en" sz="1000" u="sng">
                <a:solidFill>
                  <a:schemeClr val="hlink"/>
                </a:solidFill>
                <a:hlinkClick r:id="rId6"/>
              </a:rPr>
              <a:t>http://campusdining.net/food-waste-sustainability-campus</a:t>
            </a:r>
            <a:r>
              <a:rPr lang="en" sz="1000"/>
              <a:t>. </a:t>
            </a:r>
            <a:endParaRPr sz="1000"/>
          </a:p>
          <a:p>
            <a:pPr marL="457200" lvl="0" indent="-457200" algn="l" rtl="0">
              <a:spcBef>
                <a:spcPts val="0"/>
              </a:spcBef>
              <a:spcAft>
                <a:spcPts val="0"/>
              </a:spcAft>
              <a:buNone/>
            </a:pPr>
            <a:r>
              <a:rPr lang="en" sz="1000"/>
              <a:t>Feeding America. (2020a). “Food Insecurity”. Accessed April 18, 2020 from </a:t>
            </a:r>
            <a:r>
              <a:rPr lang="en" sz="1000" u="sng">
                <a:solidFill>
                  <a:schemeClr val="hlink"/>
                </a:solidFill>
                <a:hlinkClick r:id="rId7"/>
              </a:rPr>
              <a:t>https://www.feedingamerica.org/hunger-in-america/food-insecurity</a:t>
            </a:r>
            <a:r>
              <a:rPr lang="en" sz="1000"/>
              <a:t>. </a:t>
            </a:r>
            <a:endParaRPr sz="1000"/>
          </a:p>
          <a:p>
            <a:pPr marL="457200" lvl="0" indent="-457200" algn="l" rtl="0">
              <a:spcBef>
                <a:spcPts val="0"/>
              </a:spcBef>
              <a:spcAft>
                <a:spcPts val="0"/>
              </a:spcAft>
              <a:buNone/>
            </a:pPr>
            <a:r>
              <a:rPr lang="en" sz="1000"/>
              <a:t>Feeding America. (2020b). “Hunger in America”. Accessed April 18, 2020 from </a:t>
            </a:r>
            <a:r>
              <a:rPr lang="en" sz="1000" u="sng">
                <a:solidFill>
                  <a:schemeClr val="hlink"/>
                </a:solidFill>
                <a:hlinkClick r:id="rId8"/>
              </a:rPr>
              <a:t>https://www.feedingamerica.org/hunger-in-america</a:t>
            </a:r>
            <a:r>
              <a:rPr lang="en" sz="1000"/>
              <a:t>. </a:t>
            </a:r>
            <a:endParaRPr sz="1000"/>
          </a:p>
          <a:p>
            <a:pPr marL="457200" lvl="0" indent="-457200" algn="l" rtl="0">
              <a:spcBef>
                <a:spcPts val="0"/>
              </a:spcBef>
              <a:spcAft>
                <a:spcPts val="0"/>
              </a:spcAft>
              <a:buNone/>
            </a:pPr>
            <a:r>
              <a:rPr lang="en" sz="1000"/>
              <a:t>Haneklau, J. (2018, December 3). Food waste on college campuses is extreme. </a:t>
            </a:r>
            <a:r>
              <a:rPr lang="en" sz="1000" i="1"/>
              <a:t>The Breeze</a:t>
            </a:r>
            <a:r>
              <a:rPr lang="en" sz="1000"/>
              <a:t>. Retrieved from </a:t>
            </a:r>
            <a:r>
              <a:rPr lang="en" sz="1000" u="sng">
                <a:solidFill>
                  <a:schemeClr val="hlink"/>
                </a:solidFill>
                <a:hlinkClick r:id="rId9"/>
              </a:rPr>
              <a:t>https://www.breezejmu.org/opinion/opinion-food-waste-on-college-campuses-is-extreme/article_0156c344-f4b7-11e8-8b3b-ab6f6b18f1c3.html</a:t>
            </a:r>
            <a:r>
              <a:rPr lang="en" sz="1000"/>
              <a:t>. </a:t>
            </a:r>
            <a:endParaRPr sz="1000"/>
          </a:p>
          <a:p>
            <a:pPr marL="457200" lvl="0" indent="-457200" algn="l" rtl="0">
              <a:spcBef>
                <a:spcPts val="0"/>
              </a:spcBef>
              <a:spcAft>
                <a:spcPts val="0"/>
              </a:spcAft>
              <a:buClr>
                <a:schemeClr val="dk1"/>
              </a:buClr>
              <a:buSzPts val="1100"/>
              <a:buFont typeface="Arial"/>
              <a:buNone/>
            </a:pPr>
            <a:r>
              <a:rPr lang="en" sz="1000"/>
              <a:t>Hunger + Health. (2020). “Understand Food Insecurity”. Accessed April 21, 2020 from </a:t>
            </a:r>
            <a:r>
              <a:rPr lang="en" sz="1000" u="sng">
                <a:solidFill>
                  <a:schemeClr val="hlink"/>
                </a:solidFill>
                <a:hlinkClick r:id="rId10"/>
              </a:rPr>
              <a:t>https://hungerandhealth.feedingamerica.org/understand-food-insecurity/</a:t>
            </a:r>
            <a:r>
              <a:rPr lang="en" sz="1000"/>
              <a:t>. </a:t>
            </a:r>
            <a:endParaRPr sz="1000"/>
          </a:p>
          <a:p>
            <a:pPr marL="457200" lvl="0" indent="-457200" algn="l" rtl="0">
              <a:spcBef>
                <a:spcPts val="0"/>
              </a:spcBef>
              <a:spcAft>
                <a:spcPts val="0"/>
              </a:spcAft>
              <a:buClr>
                <a:schemeClr val="dk1"/>
              </a:buClr>
              <a:buSzPts val="1100"/>
              <a:buFont typeface="Arial"/>
              <a:buNone/>
            </a:pPr>
            <a:r>
              <a:rPr lang="en" sz="1000"/>
              <a:t>Laborde, D., Majeed, F., Tokgoz, S., &amp; Torero, M. (2016). </a:t>
            </a:r>
            <a:r>
              <a:rPr lang="en" sz="1000" i="1"/>
              <a:t>Long-term drivers of food and nutrition security</a:t>
            </a:r>
            <a:r>
              <a:rPr lang="en" sz="1000"/>
              <a:t>. International Food Policy Research Institute. Retrieved from </a:t>
            </a:r>
            <a:r>
              <a:rPr lang="en" sz="1000" u="sng">
                <a:solidFill>
                  <a:schemeClr val="hlink"/>
                </a:solidFill>
                <a:hlinkClick r:id="rId11"/>
              </a:rPr>
              <a:t>http://ebrary.ifpri.org/utils/getfile/collection/p15738coll2/id/130336/filename/130547.pdf</a:t>
            </a:r>
            <a:r>
              <a:rPr lang="en" sz="1000"/>
              <a:t>. </a:t>
            </a:r>
            <a:endParaRPr sz="1000"/>
          </a:p>
          <a:p>
            <a:pPr marL="457200" lvl="0" indent="-457200" algn="l" rtl="0">
              <a:spcBef>
                <a:spcPts val="0"/>
              </a:spcBef>
              <a:spcAft>
                <a:spcPts val="0"/>
              </a:spcAft>
              <a:buClr>
                <a:schemeClr val="dk1"/>
              </a:buClr>
              <a:buSzPts val="1100"/>
              <a:buFont typeface="Arial"/>
              <a:buNone/>
            </a:pPr>
            <a:r>
              <a:rPr lang="en" sz="1000"/>
              <a:t>Penn State. (2020, January 23). US households waste nearly a third of the food they acquire. </a:t>
            </a:r>
            <a:r>
              <a:rPr lang="en" sz="1000" i="1"/>
              <a:t>ScienceDaily</a:t>
            </a:r>
            <a:r>
              <a:rPr lang="en" sz="1000"/>
              <a:t>. Retrieved April 18, 2020 from </a:t>
            </a:r>
            <a:r>
              <a:rPr lang="en" sz="1000" u="sng">
                <a:solidFill>
                  <a:schemeClr val="hlink"/>
                </a:solidFill>
                <a:hlinkClick r:id="rId12"/>
              </a:rPr>
              <a:t>www.sciencedaily.com/releases/2020/01/200123095853.htm</a:t>
            </a:r>
            <a:r>
              <a:rPr lang="en" sz="1000"/>
              <a:t>. </a:t>
            </a:r>
            <a:endParaRPr sz="1000"/>
          </a:p>
          <a:p>
            <a:pPr marL="457200" lvl="0" indent="-457200" algn="l" rtl="0">
              <a:spcBef>
                <a:spcPts val="0"/>
              </a:spcBef>
              <a:spcAft>
                <a:spcPts val="0"/>
              </a:spcAft>
              <a:buNone/>
            </a:pPr>
            <a:r>
              <a:rPr lang="en" sz="1000"/>
              <a:t>Poon, L. (2015, February 27). When food is too good to waste, college kids pick up the scraps. </a:t>
            </a:r>
            <a:r>
              <a:rPr lang="en" sz="1000" i="1"/>
              <a:t>National Public Radio</a:t>
            </a:r>
            <a:r>
              <a:rPr lang="en" sz="1000"/>
              <a:t>. Retrieved from </a:t>
            </a:r>
            <a:r>
              <a:rPr lang="en" sz="1000" u="sng">
                <a:solidFill>
                  <a:schemeClr val="hlink"/>
                </a:solidFill>
                <a:hlinkClick r:id="rId13"/>
              </a:rPr>
              <a:t>https://www.npr.org/sections/thesalt/2015/02/27/389284061/when-food-is-too-good-to-waste-college-kids-pick-up-the-scraps</a:t>
            </a:r>
            <a:r>
              <a:rPr lang="en" sz="1000"/>
              <a:t>. </a:t>
            </a:r>
            <a:endParaRPr sz="1000"/>
          </a:p>
          <a:p>
            <a:pPr marL="457200" lvl="0" indent="-457200" algn="l" rtl="0">
              <a:spcBef>
                <a:spcPts val="0"/>
              </a:spcBef>
              <a:spcAft>
                <a:spcPts val="0"/>
              </a:spcAft>
              <a:buNone/>
            </a:pPr>
            <a:r>
              <a:rPr lang="en" sz="1000"/>
              <a:t>Srebotnjak, T. (2016, August 23). Food waste at U.S. colleges and what to do about it: How can colleges reduce food waste? </a:t>
            </a:r>
            <a:r>
              <a:rPr lang="en" sz="1000" i="1"/>
              <a:t>HuffPost</a:t>
            </a:r>
            <a:r>
              <a:rPr lang="en" sz="1000"/>
              <a:t>. Retrieved from </a:t>
            </a:r>
            <a:r>
              <a:rPr lang="en" sz="1000" u="sng">
                <a:solidFill>
                  <a:schemeClr val="hlink"/>
                </a:solidFill>
                <a:hlinkClick r:id="rId14"/>
              </a:rPr>
              <a:t>https://www.huffpost.com/entry/food-waste-at-us-colleges-and-what-to-do-about-it_b_57bcbc22e4b007f1819a1070</a:t>
            </a:r>
            <a:r>
              <a:rPr lang="en" sz="1000"/>
              <a:t>. </a:t>
            </a:r>
            <a:endParaRPr sz="100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043"/>
    </mc:Choice>
    <mc:Fallback>
      <p:transition spd="slow" advTm="1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8" name="Google Shape;68;p14"/>
          <p:cNvPicPr preferRelativeResize="0"/>
          <p:nvPr/>
        </p:nvPicPr>
        <p:blipFill>
          <a:blip r:embed="rId5">
            <a:alphaModFix/>
          </a:blip>
          <a:stretch>
            <a:fillRect/>
          </a:stretch>
        </p:blipFill>
        <p:spPr>
          <a:xfrm>
            <a:off x="2571750" y="2571743"/>
            <a:ext cx="4000500" cy="2667006"/>
          </a:xfrm>
          <a:prstGeom prst="rect">
            <a:avLst/>
          </a:prstGeom>
          <a:noFill/>
          <a:ln>
            <a:noFill/>
          </a:ln>
        </p:spPr>
      </p:pic>
      <p:pic>
        <p:nvPicPr>
          <p:cNvPr id="69" name="Google Shape;69;p14"/>
          <p:cNvPicPr preferRelativeResize="0"/>
          <p:nvPr/>
        </p:nvPicPr>
        <p:blipFill>
          <a:blip r:embed="rId6">
            <a:alphaModFix/>
          </a:blip>
          <a:stretch>
            <a:fillRect/>
          </a:stretch>
        </p:blipFill>
        <p:spPr>
          <a:xfrm>
            <a:off x="6572250" y="0"/>
            <a:ext cx="2571750" cy="2571750"/>
          </a:xfrm>
          <a:prstGeom prst="rect">
            <a:avLst/>
          </a:prstGeom>
          <a:noFill/>
          <a:ln>
            <a:noFill/>
          </a:ln>
        </p:spPr>
      </p:pic>
      <p:pic>
        <p:nvPicPr>
          <p:cNvPr id="70" name="Google Shape;70;p14"/>
          <p:cNvPicPr preferRelativeResize="0"/>
          <p:nvPr/>
        </p:nvPicPr>
        <p:blipFill>
          <a:blip r:embed="rId7">
            <a:alphaModFix/>
          </a:blip>
          <a:stretch>
            <a:fillRect/>
          </a:stretch>
        </p:blipFill>
        <p:spPr>
          <a:xfrm>
            <a:off x="6572250" y="2571750"/>
            <a:ext cx="2571750" cy="2571750"/>
          </a:xfrm>
          <a:prstGeom prst="rect">
            <a:avLst/>
          </a:prstGeom>
          <a:noFill/>
          <a:ln>
            <a:noFill/>
          </a:ln>
        </p:spPr>
      </p:pic>
      <p:pic>
        <p:nvPicPr>
          <p:cNvPr id="71" name="Google Shape;71;p14"/>
          <p:cNvPicPr preferRelativeResize="0"/>
          <p:nvPr/>
        </p:nvPicPr>
        <p:blipFill>
          <a:blip r:embed="rId8">
            <a:alphaModFix/>
          </a:blip>
          <a:stretch>
            <a:fillRect/>
          </a:stretch>
        </p:blipFill>
        <p:spPr>
          <a:xfrm>
            <a:off x="0" y="2571750"/>
            <a:ext cx="2571750" cy="2571750"/>
          </a:xfrm>
          <a:prstGeom prst="rect">
            <a:avLst/>
          </a:prstGeom>
          <a:noFill/>
          <a:ln>
            <a:noFill/>
          </a:ln>
        </p:spPr>
      </p:pic>
      <p:pic>
        <p:nvPicPr>
          <p:cNvPr id="72" name="Google Shape;72;p14"/>
          <p:cNvPicPr preferRelativeResize="0"/>
          <p:nvPr/>
        </p:nvPicPr>
        <p:blipFill>
          <a:blip r:embed="rId9">
            <a:alphaModFix/>
          </a:blip>
          <a:stretch>
            <a:fillRect/>
          </a:stretch>
        </p:blipFill>
        <p:spPr>
          <a:xfrm>
            <a:off x="2571750" y="-95250"/>
            <a:ext cx="4000500" cy="2666991"/>
          </a:xfrm>
          <a:prstGeom prst="rect">
            <a:avLst/>
          </a:prstGeom>
          <a:noFill/>
          <a:ln>
            <a:noFill/>
          </a:ln>
        </p:spPr>
      </p:pic>
      <p:pic>
        <p:nvPicPr>
          <p:cNvPr id="73" name="Google Shape;73;p14"/>
          <p:cNvPicPr preferRelativeResize="0"/>
          <p:nvPr/>
        </p:nvPicPr>
        <p:blipFill>
          <a:blip r:embed="rId10">
            <a:alphaModFix/>
          </a:blip>
          <a:stretch>
            <a:fillRect/>
          </a:stretch>
        </p:blipFill>
        <p:spPr>
          <a:xfrm>
            <a:off x="0" y="0"/>
            <a:ext cx="2571750" cy="2571750"/>
          </a:xfrm>
          <a:prstGeom prst="rect">
            <a:avLst/>
          </a:prstGeom>
          <a:noFill/>
          <a:ln>
            <a:noFill/>
          </a:ln>
        </p:spPr>
      </p:pic>
      <p:sp>
        <p:nvSpPr>
          <p:cNvPr id="74" name="Google Shape;74;p14"/>
          <p:cNvSpPr txBox="1">
            <a:spLocks noGrp="1"/>
          </p:cNvSpPr>
          <p:nvPr>
            <p:ph type="title"/>
          </p:nvPr>
        </p:nvSpPr>
        <p:spPr>
          <a:xfrm>
            <a:off x="1865400" y="2361600"/>
            <a:ext cx="5413200" cy="572700"/>
          </a:xfrm>
          <a:prstGeom prst="rect">
            <a:avLst/>
          </a:prstGeom>
          <a:solidFill>
            <a:srgbClr val="E06666">
              <a:alpha val="77090"/>
            </a:srgbClr>
          </a:solidFill>
        </p:spPr>
        <p:txBody>
          <a:bodyPr spcFirstLastPara="1" wrap="square" lIns="91425" tIns="91425" rIns="91425" bIns="91425" anchor="t" anchorCtr="0">
            <a:noAutofit/>
          </a:bodyPr>
          <a:lstStyle/>
          <a:p>
            <a:pPr marL="0" lvl="0" indent="457200" algn="l" rtl="0">
              <a:spcBef>
                <a:spcPts val="0"/>
              </a:spcBef>
              <a:spcAft>
                <a:spcPts val="0"/>
              </a:spcAft>
              <a:buNone/>
            </a:pPr>
            <a:r>
              <a:rPr lang="en" b="1"/>
              <a:t>What is Wismer on Wheels?</a:t>
            </a:r>
            <a:endParaRPr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13"/>
    </mc:Choice>
    <mc:Fallback>
      <p:transition spd="slow" advTm="1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We Do on Campus? </a:t>
            </a:r>
            <a:endParaRPr/>
          </a:p>
        </p:txBody>
      </p:sp>
      <p:sp>
        <p:nvSpPr>
          <p:cNvPr id="80" name="Google Shape;80;p15"/>
          <p:cNvSpPr txBox="1">
            <a:spLocks noGrp="1"/>
          </p:cNvSpPr>
          <p:nvPr>
            <p:ph type="body" idx="1"/>
          </p:nvPr>
        </p:nvSpPr>
        <p:spPr>
          <a:xfrm>
            <a:off x="311700" y="1066025"/>
            <a:ext cx="5176200" cy="3878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t>Food Recovery</a:t>
            </a:r>
            <a:endParaRPr b="1"/>
          </a:p>
          <a:p>
            <a:pPr marL="457200" lvl="0" indent="-342900" algn="l" rtl="0">
              <a:lnSpc>
                <a:spcPct val="115000"/>
              </a:lnSpc>
              <a:spcBef>
                <a:spcPts val="1600"/>
              </a:spcBef>
              <a:spcAft>
                <a:spcPts val="0"/>
              </a:spcAft>
              <a:buSzPts val="1800"/>
              <a:buChar char="●"/>
            </a:pPr>
            <a:r>
              <a:rPr lang="en" b="1"/>
              <a:t>12 recovery sessions/week</a:t>
            </a:r>
            <a:r>
              <a:rPr lang="en"/>
              <a:t> (lunch &amp; dinner)</a:t>
            </a:r>
            <a:endParaRPr/>
          </a:p>
          <a:p>
            <a:pPr marL="457200" lvl="0" indent="-342900" algn="l" rtl="0">
              <a:lnSpc>
                <a:spcPct val="115000"/>
              </a:lnSpc>
              <a:spcBef>
                <a:spcPts val="0"/>
              </a:spcBef>
              <a:spcAft>
                <a:spcPts val="0"/>
              </a:spcAft>
              <a:buSzPts val="1800"/>
              <a:buChar char="●"/>
            </a:pPr>
            <a:r>
              <a:rPr lang="en" b="1"/>
              <a:t>35 volunteers</a:t>
            </a:r>
            <a:r>
              <a:rPr lang="en"/>
              <a:t> recover otherwise wasted food</a:t>
            </a:r>
            <a:endParaRPr/>
          </a:p>
          <a:p>
            <a:pPr marL="457200" lvl="0" indent="-342900" algn="l" rtl="0">
              <a:lnSpc>
                <a:spcPct val="115000"/>
              </a:lnSpc>
              <a:spcBef>
                <a:spcPts val="0"/>
              </a:spcBef>
              <a:spcAft>
                <a:spcPts val="0"/>
              </a:spcAft>
              <a:buSzPts val="1800"/>
              <a:buChar char="●"/>
            </a:pPr>
            <a:r>
              <a:rPr lang="en"/>
              <a:t>Twice weekly </a:t>
            </a:r>
            <a:r>
              <a:rPr lang="en" b="1"/>
              <a:t>food deliveries</a:t>
            </a:r>
            <a:r>
              <a:rPr lang="en"/>
              <a:t> to Manna on Main St. (food pantry in North Penn region)</a:t>
            </a:r>
            <a:endParaRPr/>
          </a:p>
          <a:p>
            <a:pPr marL="0" lvl="0" indent="0" algn="l" rtl="0">
              <a:lnSpc>
                <a:spcPct val="115000"/>
              </a:lnSpc>
              <a:spcBef>
                <a:spcPts val="1600"/>
              </a:spcBef>
              <a:spcAft>
                <a:spcPts val="0"/>
              </a:spcAft>
              <a:buNone/>
            </a:pPr>
            <a:r>
              <a:rPr lang="en" b="1"/>
              <a:t>Outreach &amp; Education</a:t>
            </a:r>
            <a:endParaRPr b="1"/>
          </a:p>
          <a:p>
            <a:pPr marL="457200" lvl="0" indent="-342900" algn="l" rtl="0">
              <a:lnSpc>
                <a:spcPct val="115000"/>
              </a:lnSpc>
              <a:spcBef>
                <a:spcPts val="1600"/>
              </a:spcBef>
              <a:spcAft>
                <a:spcPts val="0"/>
              </a:spcAft>
              <a:buSzPts val="1800"/>
              <a:buChar char="●"/>
            </a:pPr>
            <a:r>
              <a:rPr lang="en"/>
              <a:t>Fall Trivia Table</a:t>
            </a:r>
            <a:endParaRPr/>
          </a:p>
          <a:p>
            <a:pPr marL="457200" lvl="0" indent="-342900" algn="l" rtl="0">
              <a:spcBef>
                <a:spcPts val="0"/>
              </a:spcBef>
              <a:spcAft>
                <a:spcPts val="0"/>
              </a:spcAft>
              <a:buSzPts val="1800"/>
              <a:buChar char="●"/>
            </a:pPr>
            <a:r>
              <a:rPr lang="en"/>
              <a:t>Napkin dispenser food waste facts &amp; ads</a:t>
            </a:r>
            <a:endParaRPr/>
          </a:p>
          <a:p>
            <a:pPr marL="457200" lvl="0" indent="-342900" algn="l" rtl="0">
              <a:lnSpc>
                <a:spcPct val="115000"/>
              </a:lnSpc>
              <a:spcBef>
                <a:spcPts val="0"/>
              </a:spcBef>
              <a:spcAft>
                <a:spcPts val="0"/>
              </a:spcAft>
              <a:buSzPts val="1800"/>
              <a:buChar char="●"/>
            </a:pPr>
            <a:r>
              <a:rPr lang="en"/>
              <a:t>“Food For Thought” Instagram posts</a:t>
            </a:r>
            <a:endParaRPr/>
          </a:p>
          <a:p>
            <a:pPr marL="457200" lvl="0" indent="-342900" algn="l" rtl="0">
              <a:lnSpc>
                <a:spcPct val="115000"/>
              </a:lnSpc>
              <a:spcBef>
                <a:spcPts val="0"/>
              </a:spcBef>
              <a:spcAft>
                <a:spcPts val="0"/>
              </a:spcAft>
              <a:buSzPts val="1800"/>
              <a:buChar char="●"/>
            </a:pPr>
            <a:r>
              <a:rPr lang="en" i="1"/>
              <a:t>Just Eat It</a:t>
            </a:r>
            <a:r>
              <a:rPr lang="en"/>
              <a:t> film screening w/ Bahali Club</a:t>
            </a:r>
            <a:endParaRPr/>
          </a:p>
        </p:txBody>
      </p:sp>
      <p:pic>
        <p:nvPicPr>
          <p:cNvPr id="81" name="Google Shape;81;p15"/>
          <p:cNvPicPr preferRelativeResize="0"/>
          <p:nvPr/>
        </p:nvPicPr>
        <p:blipFill>
          <a:blip r:embed="rId5">
            <a:alphaModFix/>
          </a:blip>
          <a:stretch>
            <a:fillRect/>
          </a:stretch>
        </p:blipFill>
        <p:spPr>
          <a:xfrm>
            <a:off x="5833450" y="125175"/>
            <a:ext cx="3241725" cy="1874851"/>
          </a:xfrm>
          <a:prstGeom prst="rect">
            <a:avLst/>
          </a:prstGeom>
          <a:noFill/>
          <a:ln>
            <a:noFill/>
          </a:ln>
        </p:spPr>
      </p:pic>
      <p:pic>
        <p:nvPicPr>
          <p:cNvPr id="82" name="Google Shape;82;p15"/>
          <p:cNvPicPr preferRelativeResize="0"/>
          <p:nvPr/>
        </p:nvPicPr>
        <p:blipFill rotWithShape="1">
          <a:blip r:embed="rId6">
            <a:alphaModFix/>
          </a:blip>
          <a:srcRect l="2382" t="15714" r="1546" b="3860"/>
          <a:stretch/>
        </p:blipFill>
        <p:spPr>
          <a:xfrm>
            <a:off x="5833450" y="2244360"/>
            <a:ext cx="3241725" cy="270036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726"/>
    </mc:Choice>
    <mc:Fallback>
      <p:transition spd="slow" advTm="8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2019-2020 Food Recovery Efforts</a:t>
            </a:r>
            <a:endParaRPr/>
          </a:p>
        </p:txBody>
      </p:sp>
      <p:pic>
        <p:nvPicPr>
          <p:cNvPr id="88" name="Google Shape;88;p16" title="Food Recovered (lbs)"/>
          <p:cNvPicPr preferRelativeResize="0"/>
          <p:nvPr/>
        </p:nvPicPr>
        <p:blipFill>
          <a:blip r:embed="rId5">
            <a:alphaModFix/>
          </a:blip>
          <a:stretch>
            <a:fillRect/>
          </a:stretch>
        </p:blipFill>
        <p:spPr>
          <a:xfrm>
            <a:off x="311700" y="1017725"/>
            <a:ext cx="8520600" cy="4125774"/>
          </a:xfrm>
          <a:prstGeom prst="rect">
            <a:avLst/>
          </a:prstGeom>
          <a:noFill/>
          <a:ln>
            <a:noFill/>
          </a:ln>
        </p:spPr>
      </p:pic>
      <p:sp>
        <p:nvSpPr>
          <p:cNvPr id="89" name="Google Shape;89;p16"/>
          <p:cNvSpPr txBox="1"/>
          <p:nvPr/>
        </p:nvSpPr>
        <p:spPr>
          <a:xfrm>
            <a:off x="1471475" y="3751575"/>
            <a:ext cx="888000" cy="39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434343"/>
                </a:solidFill>
                <a:latin typeface="Roboto"/>
                <a:ea typeface="Roboto"/>
                <a:cs typeface="Roboto"/>
                <a:sym typeface="Roboto"/>
              </a:rPr>
              <a:t>2,568 lbs</a:t>
            </a:r>
            <a:endParaRPr b="1"/>
          </a:p>
        </p:txBody>
      </p:sp>
      <p:sp>
        <p:nvSpPr>
          <p:cNvPr id="90" name="Google Shape;90;p16"/>
          <p:cNvSpPr txBox="1"/>
          <p:nvPr/>
        </p:nvSpPr>
        <p:spPr>
          <a:xfrm>
            <a:off x="2903150" y="3751575"/>
            <a:ext cx="888000" cy="39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434343"/>
                </a:solidFill>
                <a:latin typeface="Roboto"/>
                <a:ea typeface="Roboto"/>
                <a:cs typeface="Roboto"/>
                <a:sym typeface="Roboto"/>
              </a:rPr>
              <a:t>2,260 lbs</a:t>
            </a:r>
            <a:endParaRPr b="1"/>
          </a:p>
        </p:txBody>
      </p:sp>
      <p:sp>
        <p:nvSpPr>
          <p:cNvPr id="91" name="Google Shape;91;p16"/>
          <p:cNvSpPr txBox="1"/>
          <p:nvPr/>
        </p:nvSpPr>
        <p:spPr>
          <a:xfrm>
            <a:off x="4334825" y="3751575"/>
            <a:ext cx="888000" cy="39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434343"/>
                </a:solidFill>
                <a:latin typeface="Roboto"/>
                <a:ea typeface="Roboto"/>
                <a:cs typeface="Roboto"/>
                <a:sym typeface="Roboto"/>
              </a:rPr>
              <a:t>1,872 lbs</a:t>
            </a:r>
            <a:endParaRPr b="1"/>
          </a:p>
        </p:txBody>
      </p:sp>
      <p:sp>
        <p:nvSpPr>
          <p:cNvPr id="92" name="Google Shape;92;p16"/>
          <p:cNvSpPr txBox="1"/>
          <p:nvPr/>
        </p:nvSpPr>
        <p:spPr>
          <a:xfrm>
            <a:off x="5766500" y="3751575"/>
            <a:ext cx="888000" cy="39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434343"/>
                </a:solidFill>
                <a:latin typeface="Roboto"/>
                <a:ea typeface="Roboto"/>
                <a:cs typeface="Roboto"/>
                <a:sym typeface="Roboto"/>
              </a:rPr>
              <a:t>3,038 lbs</a:t>
            </a:r>
            <a:endParaRPr b="1"/>
          </a:p>
        </p:txBody>
      </p:sp>
      <p:sp>
        <p:nvSpPr>
          <p:cNvPr id="93" name="Google Shape;93;p16"/>
          <p:cNvSpPr txBox="1"/>
          <p:nvPr/>
        </p:nvSpPr>
        <p:spPr>
          <a:xfrm>
            <a:off x="7198175" y="3751575"/>
            <a:ext cx="888000" cy="39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434343"/>
                </a:solidFill>
                <a:latin typeface="Roboto"/>
                <a:ea typeface="Roboto"/>
                <a:cs typeface="Roboto"/>
                <a:sym typeface="Roboto"/>
              </a:rPr>
              <a:t>1,388 lbs</a:t>
            </a:r>
            <a:endParaRPr b="1"/>
          </a:p>
        </p:txBody>
      </p:sp>
      <p:sp>
        <p:nvSpPr>
          <p:cNvPr id="94" name="Google Shape;94;p16"/>
          <p:cNvSpPr txBox="1"/>
          <p:nvPr/>
        </p:nvSpPr>
        <p:spPr>
          <a:xfrm>
            <a:off x="7198175" y="3307350"/>
            <a:ext cx="888000" cy="39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434343"/>
                </a:solidFill>
                <a:latin typeface="Roboto"/>
                <a:ea typeface="Roboto"/>
                <a:cs typeface="Roboto"/>
                <a:sym typeface="Roboto"/>
              </a:rPr>
              <a:t>*</a:t>
            </a:r>
            <a:endParaRPr sz="2200" b="1"/>
          </a:p>
        </p:txBody>
      </p:sp>
      <p:sp>
        <p:nvSpPr>
          <p:cNvPr id="95" name="Google Shape;95;p16"/>
          <p:cNvSpPr txBox="1"/>
          <p:nvPr/>
        </p:nvSpPr>
        <p:spPr>
          <a:xfrm>
            <a:off x="7019250" y="2399250"/>
            <a:ext cx="1793100" cy="7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434343"/>
                </a:solidFill>
                <a:latin typeface="Roboto"/>
                <a:ea typeface="Roboto"/>
                <a:cs typeface="Roboto"/>
                <a:sym typeface="Roboto"/>
              </a:rPr>
              <a:t>Recovery efforts ended just before spring break b/c of COVID-19</a:t>
            </a:r>
            <a:endParaRPr sz="11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774"/>
    </mc:Choice>
    <mc:Fallback>
      <p:transition spd="slow" advTm="6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7"/>
          <p:cNvPicPr preferRelativeResize="0"/>
          <p:nvPr/>
        </p:nvPicPr>
        <p:blipFill rotWithShape="1">
          <a:blip r:embed="rId5">
            <a:alphaModFix/>
          </a:blip>
          <a:srcRect t="8019" b="8010"/>
          <a:stretch/>
        </p:blipFill>
        <p:spPr>
          <a:xfrm>
            <a:off x="0" y="0"/>
            <a:ext cx="9144000" cy="5143499"/>
          </a:xfrm>
          <a:prstGeom prst="rect">
            <a:avLst/>
          </a:prstGeom>
          <a:noFill/>
          <a:ln>
            <a:noFill/>
          </a:ln>
        </p:spPr>
      </p:pic>
      <p:sp>
        <p:nvSpPr>
          <p:cNvPr id="101" name="Google Shape;101;p17"/>
          <p:cNvSpPr txBox="1">
            <a:spLocks noGrp="1"/>
          </p:cNvSpPr>
          <p:nvPr>
            <p:ph type="title"/>
          </p:nvPr>
        </p:nvSpPr>
        <p:spPr>
          <a:xfrm>
            <a:off x="311700" y="2150850"/>
            <a:ext cx="8520600" cy="841800"/>
          </a:xfrm>
          <a:prstGeom prst="rect">
            <a:avLst/>
          </a:prstGeom>
          <a:solidFill>
            <a:srgbClr val="E06666">
              <a:alpha val="7709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t>Why Are We Seeing This Much Waste?</a:t>
            </a:r>
            <a:endParaRPr b="1"/>
          </a:p>
        </p:txBody>
      </p:sp>
      <p:sp>
        <p:nvSpPr>
          <p:cNvPr id="102" name="Google Shape;102;p17"/>
          <p:cNvSpPr txBox="1"/>
          <p:nvPr/>
        </p:nvSpPr>
        <p:spPr>
          <a:xfrm>
            <a:off x="6632100" y="4854675"/>
            <a:ext cx="2400900" cy="189000"/>
          </a:xfrm>
          <a:prstGeom prst="rect">
            <a:avLst/>
          </a:prstGeom>
          <a:solidFill>
            <a:srgbClr val="FFFFF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u="sng">
                <a:solidFill>
                  <a:schemeClr val="hlink"/>
                </a:solidFill>
                <a:hlinkClick r:id="rId6"/>
              </a:rPr>
              <a:t>https://cleandotwaste.co.za/restaurant-waste-disposal-important/</a:t>
            </a:r>
            <a:r>
              <a:rPr lang="en" sz="600"/>
              <a:t> </a:t>
            </a:r>
            <a:endParaRPr sz="6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459"/>
    </mc:Choice>
    <mc:Fallback>
      <p:transition spd="slow" advTm="5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Waste on College Campuses - Dining Services </a:t>
            </a:r>
            <a:endParaRPr/>
          </a:p>
        </p:txBody>
      </p:sp>
      <p:sp>
        <p:nvSpPr>
          <p:cNvPr id="108" name="Google Shape;108;p18"/>
          <p:cNvSpPr txBox="1">
            <a:spLocks noGrp="1"/>
          </p:cNvSpPr>
          <p:nvPr>
            <p:ph type="body" idx="1"/>
          </p:nvPr>
        </p:nvSpPr>
        <p:spPr>
          <a:xfrm>
            <a:off x="311700" y="1152475"/>
            <a:ext cx="5289000" cy="380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Kitchen Waste </a:t>
            </a:r>
            <a:r>
              <a:rPr lang="en" sz="1100"/>
              <a:t>(Poon, 2015; Bloom, 2010)</a:t>
            </a:r>
            <a:endParaRPr sz="1100"/>
          </a:p>
          <a:p>
            <a:pPr marL="457200" lvl="0" indent="-342900" algn="l" rtl="0">
              <a:spcBef>
                <a:spcPts val="1600"/>
              </a:spcBef>
              <a:spcAft>
                <a:spcPts val="0"/>
              </a:spcAft>
              <a:buSzPts val="1800"/>
              <a:buChar char="●"/>
            </a:pPr>
            <a:r>
              <a:rPr lang="en"/>
              <a:t>Larger menu variety leads to more waste</a:t>
            </a:r>
            <a:endParaRPr/>
          </a:p>
          <a:p>
            <a:pPr marL="457200" lvl="0" indent="-342900" algn="l" rtl="0">
              <a:spcBef>
                <a:spcPts val="0"/>
              </a:spcBef>
              <a:spcAft>
                <a:spcPts val="0"/>
              </a:spcAft>
              <a:buSzPts val="1800"/>
              <a:buChar char="●"/>
            </a:pPr>
            <a:r>
              <a:rPr lang="en"/>
              <a:t>Overbuy to avoid running out</a:t>
            </a:r>
            <a:endParaRPr/>
          </a:p>
          <a:p>
            <a:pPr marL="0" lvl="0" indent="0" algn="l" rtl="0">
              <a:spcBef>
                <a:spcPts val="1600"/>
              </a:spcBef>
              <a:spcAft>
                <a:spcPts val="0"/>
              </a:spcAft>
              <a:buNone/>
            </a:pPr>
            <a:r>
              <a:rPr lang="en" b="1"/>
              <a:t>Cafeteria Structure</a:t>
            </a:r>
            <a:r>
              <a:rPr lang="en"/>
              <a:t> </a:t>
            </a:r>
            <a:r>
              <a:rPr lang="en" sz="1100"/>
              <a:t>(Poon, 2015; Srebotnjak, 2016; Haneklau, 2018) </a:t>
            </a:r>
            <a:endParaRPr sz="1100"/>
          </a:p>
          <a:p>
            <a:pPr marL="457200" lvl="0" indent="-342900" algn="l" rtl="0">
              <a:spcBef>
                <a:spcPts val="1600"/>
              </a:spcBef>
              <a:spcAft>
                <a:spcPts val="0"/>
              </a:spcAft>
              <a:buSzPts val="1800"/>
              <a:buChar char="●"/>
            </a:pPr>
            <a:r>
              <a:rPr lang="en"/>
              <a:t>Overestimating demand leads to excess in serving lines </a:t>
            </a:r>
            <a:endParaRPr/>
          </a:p>
          <a:p>
            <a:pPr marL="457200" lvl="0" indent="-342900" algn="l" rtl="0">
              <a:spcBef>
                <a:spcPts val="0"/>
              </a:spcBef>
              <a:spcAft>
                <a:spcPts val="0"/>
              </a:spcAft>
              <a:buSzPts val="1800"/>
              <a:buChar char="●"/>
            </a:pPr>
            <a:r>
              <a:rPr lang="en"/>
              <a:t>Social perceptions of abundance </a:t>
            </a:r>
            <a:r>
              <a:rPr lang="en" sz="1100"/>
              <a:t>(Baldwin, 2014)</a:t>
            </a:r>
            <a:endParaRPr sz="1100"/>
          </a:p>
          <a:p>
            <a:pPr marL="457200" lvl="0" indent="-342900" algn="l" rtl="0">
              <a:spcBef>
                <a:spcPts val="0"/>
              </a:spcBef>
              <a:spcAft>
                <a:spcPts val="0"/>
              </a:spcAft>
              <a:buSzPts val="1800"/>
              <a:buChar char="●"/>
            </a:pPr>
            <a:r>
              <a:rPr lang="en"/>
              <a:t>Self-serve lines prevent some food recovery </a:t>
            </a:r>
            <a:endParaRPr/>
          </a:p>
        </p:txBody>
      </p:sp>
      <p:pic>
        <p:nvPicPr>
          <p:cNvPr id="109" name="Google Shape;109;p18"/>
          <p:cNvPicPr preferRelativeResize="0"/>
          <p:nvPr/>
        </p:nvPicPr>
        <p:blipFill rotWithShape="1">
          <a:blip r:embed="rId5">
            <a:alphaModFix/>
          </a:blip>
          <a:srcRect l="9926" r="20658"/>
          <a:stretch/>
        </p:blipFill>
        <p:spPr>
          <a:xfrm>
            <a:off x="5600725" y="1265500"/>
            <a:ext cx="3436800" cy="3303374"/>
          </a:xfrm>
          <a:prstGeom prst="rect">
            <a:avLst/>
          </a:prstGeom>
          <a:noFill/>
          <a:ln>
            <a:noFill/>
          </a:ln>
        </p:spPr>
      </p:pic>
      <p:sp>
        <p:nvSpPr>
          <p:cNvPr id="110" name="Google Shape;110;p18"/>
          <p:cNvSpPr txBox="1"/>
          <p:nvPr/>
        </p:nvSpPr>
        <p:spPr>
          <a:xfrm>
            <a:off x="6262525" y="4281725"/>
            <a:ext cx="2698800" cy="241800"/>
          </a:xfrm>
          <a:prstGeom prst="rect">
            <a:avLst/>
          </a:prstGeom>
          <a:solidFill>
            <a:srgbClr val="FFFFFF">
              <a:alpha val="4972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hlinkClick r:id="rId6"/>
              </a:rPr>
              <a:t>https://hollenbach.com/2016/05/06/ursinus-college-wismer-student-center/</a:t>
            </a:r>
            <a:r>
              <a:rPr lang="en" sz="600"/>
              <a:t> </a:t>
            </a:r>
            <a:endParaRPr sz="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614"/>
    </mc:Choice>
    <mc:Fallback>
      <p:transition spd="slow" advTm="8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Waste on College Campuses - Students </a:t>
            </a:r>
            <a:endParaRPr/>
          </a:p>
        </p:txBody>
      </p:sp>
      <p:sp>
        <p:nvSpPr>
          <p:cNvPr id="116" name="Google Shape;116;p19"/>
          <p:cNvSpPr txBox="1">
            <a:spLocks noGrp="1"/>
          </p:cNvSpPr>
          <p:nvPr>
            <p:ph type="body" idx="1"/>
          </p:nvPr>
        </p:nvSpPr>
        <p:spPr>
          <a:xfrm>
            <a:off x="311700" y="1352150"/>
            <a:ext cx="5763000" cy="324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“Plate Waste”</a:t>
            </a:r>
            <a:r>
              <a:rPr lang="en" sz="1100"/>
              <a:t> (Berkenkamp, 2019)</a:t>
            </a:r>
            <a:endParaRPr sz="1100"/>
          </a:p>
          <a:p>
            <a:pPr marL="457200" lvl="0" indent="-342900" algn="l" rtl="0">
              <a:spcBef>
                <a:spcPts val="1000"/>
              </a:spcBef>
              <a:spcAft>
                <a:spcPts val="0"/>
              </a:spcAft>
              <a:buSzPts val="1800"/>
              <a:buChar char="●"/>
            </a:pPr>
            <a:r>
              <a:rPr lang="en"/>
              <a:t>Higher education has </a:t>
            </a:r>
            <a:r>
              <a:rPr lang="en" b="1"/>
              <a:t>double the “plate waste” </a:t>
            </a:r>
            <a:r>
              <a:rPr lang="en"/>
              <a:t>of corporate dining halls</a:t>
            </a:r>
            <a:endParaRPr/>
          </a:p>
          <a:p>
            <a:pPr marL="457200" lvl="0" indent="-342900" algn="l" rtl="0">
              <a:spcBef>
                <a:spcPts val="0"/>
              </a:spcBef>
              <a:spcAft>
                <a:spcPts val="0"/>
              </a:spcAft>
              <a:buSzPts val="1800"/>
              <a:buChar char="●"/>
            </a:pPr>
            <a:r>
              <a:rPr lang="en"/>
              <a:t>Average </a:t>
            </a:r>
            <a:r>
              <a:rPr lang="en" b="1"/>
              <a:t>110 lbs “plate waste” per student</a:t>
            </a:r>
            <a:r>
              <a:rPr lang="en"/>
              <a:t> per year </a:t>
            </a:r>
            <a:endParaRPr/>
          </a:p>
          <a:p>
            <a:pPr marL="914400" lvl="1" indent="-317500" algn="l" rtl="0">
              <a:spcBef>
                <a:spcPts val="0"/>
              </a:spcBef>
              <a:spcAft>
                <a:spcPts val="0"/>
              </a:spcAft>
              <a:buSzPts val="1400"/>
              <a:buChar char="○"/>
            </a:pPr>
            <a:r>
              <a:rPr lang="en"/>
              <a:t>National studies place annual student waste around 142 lbs </a:t>
            </a:r>
            <a:r>
              <a:rPr lang="en" sz="1100"/>
              <a:t>(Poon, 2015; Srebotnjak, 2016)</a:t>
            </a:r>
            <a:endParaRPr/>
          </a:p>
          <a:p>
            <a:pPr marL="457200" lvl="0" indent="-342900" algn="l" rtl="0">
              <a:spcBef>
                <a:spcPts val="0"/>
              </a:spcBef>
              <a:spcAft>
                <a:spcPts val="0"/>
              </a:spcAft>
              <a:buSzPts val="1800"/>
              <a:buChar char="●"/>
            </a:pPr>
            <a:r>
              <a:rPr lang="en"/>
              <a:t>All-You-Can-Eat dining halls see </a:t>
            </a:r>
            <a:r>
              <a:rPr lang="en" b="1"/>
              <a:t>40% more waste</a:t>
            </a:r>
            <a:r>
              <a:rPr lang="en"/>
              <a:t> than Pay-Per-Item options</a:t>
            </a:r>
            <a:endParaRPr/>
          </a:p>
        </p:txBody>
      </p:sp>
      <p:pic>
        <p:nvPicPr>
          <p:cNvPr id="117" name="Google Shape;117;p19"/>
          <p:cNvPicPr preferRelativeResize="0"/>
          <p:nvPr/>
        </p:nvPicPr>
        <p:blipFill rotWithShape="1">
          <a:blip r:embed="rId5">
            <a:alphaModFix/>
          </a:blip>
          <a:srcRect l="10410"/>
          <a:stretch/>
        </p:blipFill>
        <p:spPr>
          <a:xfrm>
            <a:off x="6074700" y="1259350"/>
            <a:ext cx="2992726" cy="3340626"/>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012"/>
    </mc:Choice>
    <mc:Fallback>
      <p:transition spd="slow" advTm="7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11700" y="1397100"/>
            <a:ext cx="2856600" cy="234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College and other institutional food waste is only one part of the wider narrative!</a:t>
            </a:r>
            <a:endParaRPr/>
          </a:p>
        </p:txBody>
      </p:sp>
      <p:pic>
        <p:nvPicPr>
          <p:cNvPr id="123" name="Google Shape;123;p20"/>
          <p:cNvPicPr preferRelativeResize="0"/>
          <p:nvPr/>
        </p:nvPicPr>
        <p:blipFill>
          <a:blip r:embed="rId5">
            <a:alphaModFix/>
          </a:blip>
          <a:stretch>
            <a:fillRect/>
          </a:stretch>
        </p:blipFill>
        <p:spPr>
          <a:xfrm>
            <a:off x="3390495" y="0"/>
            <a:ext cx="5753510" cy="5143499"/>
          </a:xfrm>
          <a:prstGeom prst="rect">
            <a:avLst/>
          </a:prstGeom>
          <a:noFill/>
          <a:ln>
            <a:noFill/>
          </a:ln>
        </p:spPr>
      </p:pic>
      <p:sp>
        <p:nvSpPr>
          <p:cNvPr id="124" name="Google Shape;124;p20"/>
          <p:cNvSpPr txBox="1"/>
          <p:nvPr/>
        </p:nvSpPr>
        <p:spPr>
          <a:xfrm>
            <a:off x="3486450" y="4838600"/>
            <a:ext cx="1444800" cy="2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hlinkClick r:id="rId6"/>
              </a:rPr>
              <a:t>https://www.fix.com/blog/food-waste/</a:t>
            </a:r>
            <a:r>
              <a:rPr lang="en" sz="600"/>
              <a:t> </a:t>
            </a:r>
            <a:endParaRPr sz="600"/>
          </a:p>
        </p:txBody>
      </p:sp>
      <p:sp>
        <p:nvSpPr>
          <p:cNvPr id="125" name="Google Shape;125;p20"/>
          <p:cNvSpPr txBox="1">
            <a:spLocks noGrp="1"/>
          </p:cNvSpPr>
          <p:nvPr>
            <p:ph type="body" idx="1"/>
          </p:nvPr>
        </p:nvSpPr>
        <p:spPr>
          <a:xfrm>
            <a:off x="7997400" y="4805450"/>
            <a:ext cx="1146600" cy="3048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000"/>
              <a:t>(2015)</a:t>
            </a:r>
            <a:endParaRPr sz="1000"/>
          </a:p>
        </p:txBody>
      </p:sp>
      <p:cxnSp>
        <p:nvCxnSpPr>
          <p:cNvPr id="126" name="Google Shape;126;p20"/>
          <p:cNvCxnSpPr/>
          <p:nvPr/>
        </p:nvCxnSpPr>
        <p:spPr>
          <a:xfrm>
            <a:off x="3020100" y="1955200"/>
            <a:ext cx="1366500" cy="411000"/>
          </a:xfrm>
          <a:prstGeom prst="straightConnector1">
            <a:avLst/>
          </a:prstGeom>
          <a:noFill/>
          <a:ln w="28575" cap="flat" cmpd="sng">
            <a:solidFill>
              <a:schemeClr val="dk1"/>
            </a:solidFill>
            <a:prstDash val="solid"/>
            <a:round/>
            <a:headEnd type="none" w="med" len="med"/>
            <a:tailEnd type="stealth" w="med" len="med"/>
          </a:ln>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18"/>
    </mc:Choice>
    <mc:Fallback>
      <p:transition spd="slow" advTm="2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1"/>
          <p:cNvPicPr preferRelativeResize="0"/>
          <p:nvPr/>
        </p:nvPicPr>
        <p:blipFill rotWithShape="1">
          <a:blip r:embed="rId5">
            <a:alphaModFix/>
          </a:blip>
          <a:srcRect l="23824" r="9272"/>
          <a:stretch/>
        </p:blipFill>
        <p:spPr>
          <a:xfrm>
            <a:off x="5359100" y="1218750"/>
            <a:ext cx="3539480" cy="3527027"/>
          </a:xfrm>
          <a:prstGeom prst="rect">
            <a:avLst/>
          </a:prstGeom>
          <a:noFill/>
          <a:ln>
            <a:noFill/>
          </a:ln>
        </p:spPr>
      </p:pic>
      <p:sp>
        <p:nvSpPr>
          <p:cNvPr id="132" name="Google Shape;13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Waste in the US Food System - In the Field  </a:t>
            </a:r>
            <a:endParaRPr/>
          </a:p>
        </p:txBody>
      </p:sp>
      <p:sp>
        <p:nvSpPr>
          <p:cNvPr id="133" name="Google Shape;133;p21"/>
          <p:cNvSpPr txBox="1">
            <a:spLocks noGrp="1"/>
          </p:cNvSpPr>
          <p:nvPr>
            <p:ph type="body" idx="1"/>
          </p:nvPr>
        </p:nvSpPr>
        <p:spPr>
          <a:xfrm>
            <a:off x="311700" y="1152475"/>
            <a:ext cx="5047500" cy="399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Cosmetic Waste</a:t>
            </a:r>
            <a:r>
              <a:rPr lang="en"/>
              <a:t> </a:t>
            </a:r>
            <a:r>
              <a:rPr lang="en" sz="1100"/>
              <a:t>(Bloom, 2010; Baldwin, 2014)</a:t>
            </a:r>
            <a:endParaRPr sz="1100"/>
          </a:p>
          <a:p>
            <a:pPr marL="457200" lvl="0" indent="-342900" algn="l" rtl="0">
              <a:spcBef>
                <a:spcPts val="1600"/>
              </a:spcBef>
              <a:spcAft>
                <a:spcPts val="0"/>
              </a:spcAft>
              <a:buSzPts val="1800"/>
              <a:buChar char="●"/>
            </a:pPr>
            <a:r>
              <a:rPr lang="en"/>
              <a:t>Edible crops rejected according to shape, size, color, hardiness, texture, &amp; uniformity </a:t>
            </a:r>
            <a:endParaRPr/>
          </a:p>
          <a:p>
            <a:pPr marL="457200" lvl="0" indent="-342900" algn="l" rtl="0">
              <a:spcBef>
                <a:spcPts val="0"/>
              </a:spcBef>
              <a:spcAft>
                <a:spcPts val="0"/>
              </a:spcAft>
              <a:buSzPts val="1800"/>
              <a:buChar char="●"/>
            </a:pPr>
            <a:r>
              <a:rPr lang="en" b="1"/>
              <a:t>29% of citrus</a:t>
            </a:r>
            <a:r>
              <a:rPr lang="en"/>
              <a:t> &amp; </a:t>
            </a:r>
            <a:r>
              <a:rPr lang="en" b="1"/>
              <a:t>18% of vegetable crops </a:t>
            </a:r>
            <a:r>
              <a:rPr lang="en"/>
              <a:t>lost as cosmetic wasted </a:t>
            </a:r>
            <a:endParaRPr/>
          </a:p>
          <a:p>
            <a:pPr marL="0" lvl="0" indent="0" algn="l" rtl="0">
              <a:spcBef>
                <a:spcPts val="1600"/>
              </a:spcBef>
              <a:spcAft>
                <a:spcPts val="0"/>
              </a:spcAft>
              <a:buNone/>
            </a:pPr>
            <a:r>
              <a:rPr lang="en" b="1"/>
              <a:t>Unharvested Crops</a:t>
            </a:r>
            <a:r>
              <a:rPr lang="en"/>
              <a:t> </a:t>
            </a:r>
            <a:r>
              <a:rPr lang="en" sz="1100"/>
              <a:t>(Bloom, 2010)</a:t>
            </a:r>
            <a:endParaRPr b="1"/>
          </a:p>
          <a:p>
            <a:pPr marL="457200" lvl="0" indent="-342900" algn="l" rtl="0">
              <a:spcBef>
                <a:spcPts val="1600"/>
              </a:spcBef>
              <a:spcAft>
                <a:spcPts val="0"/>
              </a:spcAft>
              <a:buSzPts val="1800"/>
              <a:buChar char="●"/>
            </a:pPr>
            <a:r>
              <a:rPr lang="en"/>
              <a:t>All unharvested crops are wasted</a:t>
            </a:r>
            <a:endParaRPr/>
          </a:p>
          <a:p>
            <a:pPr marL="457200" lvl="0" indent="-342900" algn="l" rtl="0">
              <a:spcBef>
                <a:spcPts val="0"/>
              </a:spcBef>
              <a:spcAft>
                <a:spcPts val="0"/>
              </a:spcAft>
              <a:buSzPts val="1800"/>
              <a:buChar char="●"/>
            </a:pPr>
            <a:r>
              <a:rPr lang="en"/>
              <a:t>Can be due to lack of farm labor or walk-bys (not picking/selling for profit) </a:t>
            </a:r>
            <a:endParaRPr/>
          </a:p>
        </p:txBody>
      </p:sp>
      <p:sp>
        <p:nvSpPr>
          <p:cNvPr id="134" name="Google Shape;134;p21"/>
          <p:cNvSpPr txBox="1"/>
          <p:nvPr/>
        </p:nvSpPr>
        <p:spPr>
          <a:xfrm>
            <a:off x="7218300" y="1333325"/>
            <a:ext cx="1614000" cy="2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hlinkClick r:id="rId6"/>
              </a:rPr>
              <a:t>http://blog.grubmarket.com/ugly-produce/</a:t>
            </a:r>
            <a:r>
              <a:rPr lang="en" sz="600"/>
              <a:t> </a:t>
            </a:r>
            <a:endParaRPr sz="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283"/>
    </mc:Choice>
    <mc:Fallback>
      <p:transition spd="slow" advTm="4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020 CoSA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3748</Words>
  <Application>Microsoft Office PowerPoint</Application>
  <PresentationFormat>On-screen Show (16:9)</PresentationFormat>
  <Paragraphs>139</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Tinos</vt:lpstr>
      <vt:lpstr>Hind Guntur</vt:lpstr>
      <vt:lpstr>Roboto</vt:lpstr>
      <vt:lpstr>Arial</vt:lpstr>
      <vt:lpstr>Caudex</vt:lpstr>
      <vt:lpstr>2020 CoSA Template</vt:lpstr>
      <vt:lpstr>Fighting waste and feeding people: Exploring the context of campus food waste and student recovery efforts </vt:lpstr>
      <vt:lpstr>PowerPoint Presentation</vt:lpstr>
      <vt:lpstr>What Do We Do on Campus? </vt:lpstr>
      <vt:lpstr>2019-2020 Food Recovery Efforts</vt:lpstr>
      <vt:lpstr>Why Are We Seeing This Much Waste?</vt:lpstr>
      <vt:lpstr>Waste on College Campuses - Dining Services </vt:lpstr>
      <vt:lpstr>Waste on College Campuses - Students </vt:lpstr>
      <vt:lpstr>College and other institutional food waste is only one part of the wider narrative!</vt:lpstr>
      <vt:lpstr>Waste in the US Food System - In the Field  </vt:lpstr>
      <vt:lpstr>Waste in the US Food System - In Restaurants  </vt:lpstr>
      <vt:lpstr>Waste in the US Food System - At Home </vt:lpstr>
      <vt:lpstr>Food Insecurity </vt:lpstr>
      <vt:lpstr>What Does This Mean for Ursinus? </vt:lpstr>
      <vt:lpstr>What Can We Do?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waste and feeding people: Exploring the context of campus food waste and student recovery efforts </dc:title>
  <dc:creator>Becker, Sarah</dc:creator>
  <cp:lastModifiedBy>Becker, Sarah</cp:lastModifiedBy>
  <cp:revision>7</cp:revision>
  <dcterms:modified xsi:type="dcterms:W3CDTF">2020-04-22T19:25:25Z</dcterms:modified>
</cp:coreProperties>
</file>