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78" r:id="rId3"/>
    <p:sldId id="257" r:id="rId4"/>
    <p:sldId id="258" r:id="rId5"/>
    <p:sldId id="277" r:id="rId6"/>
    <p:sldId id="259" r:id="rId7"/>
    <p:sldId id="265" r:id="rId8"/>
    <p:sldId id="270" r:id="rId9"/>
    <p:sldId id="266" r:id="rId10"/>
    <p:sldId id="271" r:id="rId11"/>
    <p:sldId id="261" r:id="rId12"/>
    <p:sldId id="260" r:id="rId13"/>
    <p:sldId id="267" r:id="rId14"/>
    <p:sldId id="262" r:id="rId15"/>
    <p:sldId id="264" r:id="rId16"/>
    <p:sldId id="276" r:id="rId17"/>
    <p:sldId id="272" r:id="rId18"/>
    <p:sldId id="273"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B21"/>
    <a:srgbClr val="91F396"/>
    <a:srgbClr val="0A2501"/>
    <a:srgbClr val="1C6004"/>
    <a:srgbClr val="6DEF73"/>
    <a:srgbClr val="19E523"/>
    <a:srgbClr val="00FF00"/>
    <a:srgbClr val="F7F7F2"/>
    <a:srgbClr val="F5F5F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5" autoAdjust="0"/>
    <p:restoredTop sz="86599" autoAdjust="0"/>
  </p:normalViewPr>
  <p:slideViewPr>
    <p:cSldViewPr snapToGrid="0">
      <p:cViewPr varScale="1">
        <p:scale>
          <a:sx n="67" d="100"/>
          <a:sy n="67" d="100"/>
        </p:scale>
        <p:origin x="1106" y="74"/>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cuments\2018%20Fall\Research\Philly%20Data\SF%20Philly%20survey%20updates\SF%20Philly%20survey%20updates%2010-21-18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hurley\Documents\Research%20(partial)\Journal%20MS%20Prep%20&amp;%20Previous\National%20Assess\SpeciesRatingSummary%205-27-2016.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AU">
                <a:solidFill>
                  <a:schemeClr val="tx1"/>
                </a:solidFill>
              </a:rPr>
              <a:t>Years of Foraging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Demographics!$L$2:$L$5</c:f>
              <c:strCache>
                <c:ptCount val="4"/>
                <c:pt idx="0">
                  <c:v>More than 10 Years</c:v>
                </c:pt>
                <c:pt idx="1">
                  <c:v>12 Months</c:v>
                </c:pt>
                <c:pt idx="2">
                  <c:v>5 Years</c:v>
                </c:pt>
                <c:pt idx="3">
                  <c:v>5-10 Years</c:v>
                </c:pt>
              </c:strCache>
            </c:strRef>
          </c:cat>
          <c:val>
            <c:numRef>
              <c:f>Demographics!$N$2:$N$5</c:f>
              <c:numCache>
                <c:formatCode>0.00</c:formatCode>
                <c:ptCount val="4"/>
                <c:pt idx="0">
                  <c:v>2.7027027027027029E-2</c:v>
                </c:pt>
                <c:pt idx="1">
                  <c:v>8.1081081081081086E-2</c:v>
                </c:pt>
                <c:pt idx="2">
                  <c:v>0.29729729729729731</c:v>
                </c:pt>
                <c:pt idx="3">
                  <c:v>0.32432432432432434</c:v>
                </c:pt>
              </c:numCache>
            </c:numRef>
          </c:val>
          <c:extLst>
            <c:ext xmlns:c16="http://schemas.microsoft.com/office/drawing/2014/chart" uri="{C3380CC4-5D6E-409C-BE32-E72D297353CC}">
              <c16:uniqueId val="{00000000-8130-463A-8A7E-4A90FB6B350F}"/>
            </c:ext>
          </c:extLst>
        </c:ser>
        <c:dLbls>
          <c:showLegendKey val="0"/>
          <c:showVal val="0"/>
          <c:showCatName val="0"/>
          <c:showSerName val="0"/>
          <c:showPercent val="0"/>
          <c:showBubbleSize val="0"/>
        </c:dLbls>
        <c:gapWidth val="219"/>
        <c:overlap val="-27"/>
        <c:axId val="199658800"/>
        <c:axId val="199659192"/>
      </c:barChart>
      <c:catAx>
        <c:axId val="19965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9659192"/>
        <c:crosses val="autoZero"/>
        <c:auto val="1"/>
        <c:lblAlgn val="ctr"/>
        <c:lblOffset val="100"/>
        <c:noMultiLvlLbl val="0"/>
      </c:catAx>
      <c:valAx>
        <c:axId val="199659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96588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percentStacked"/>
        <c:varyColors val="0"/>
        <c:ser>
          <c:idx val="2"/>
          <c:order val="1"/>
          <c:tx>
            <c:strRef>
              <c:f>'Desirability Ratings'!$N$2</c:f>
              <c:strCache>
                <c:ptCount val="1"/>
                <c:pt idx="0">
                  <c:v>Reported</c:v>
                </c:pt>
              </c:strCache>
            </c:strRef>
          </c:tx>
          <c:spPr>
            <a:solidFill>
              <a:schemeClr val="accent2">
                <a:lumMod val="50000"/>
              </a:schemeClr>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'Desirability Ratings'!$K$3:$K$6</c:f>
              <c:strCache>
                <c:ptCount val="4"/>
                <c:pt idx="0">
                  <c:v>5</c:v>
                </c:pt>
                <c:pt idx="1">
                  <c:v>4</c:v>
                </c:pt>
                <c:pt idx="2">
                  <c:v>3</c:v>
                </c:pt>
                <c:pt idx="3">
                  <c:v>&lt; 3</c:v>
                </c:pt>
              </c:strCache>
            </c:strRef>
          </c:cat>
          <c:val>
            <c:numRef>
              <c:f>'Desirability Ratings'!$N$3:$N$6</c:f>
              <c:numCache>
                <c:formatCode>General</c:formatCode>
                <c:ptCount val="4"/>
                <c:pt idx="0">
                  <c:v>2</c:v>
                </c:pt>
                <c:pt idx="1">
                  <c:v>5</c:v>
                </c:pt>
                <c:pt idx="2">
                  <c:v>17</c:v>
                </c:pt>
                <c:pt idx="3">
                  <c:v>3</c:v>
                </c:pt>
              </c:numCache>
            </c:numRef>
          </c:val>
          <c:extLst>
            <c:ext xmlns:c16="http://schemas.microsoft.com/office/drawing/2014/chart" uri="{C3380CC4-5D6E-409C-BE32-E72D297353CC}">
              <c16:uniqueId val="{00000000-6AB8-4958-BEC2-07AF494E990B}"/>
            </c:ext>
          </c:extLst>
        </c:ser>
        <c:ser>
          <c:idx val="1"/>
          <c:order val="2"/>
          <c:tx>
            <c:strRef>
              <c:f>'Desirability Ratings'!$M$2</c:f>
              <c:strCache>
                <c:ptCount val="1"/>
                <c:pt idx="0">
                  <c:v>Not reported</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'Desirability Ratings'!$K$3:$K$6</c:f>
              <c:strCache>
                <c:ptCount val="4"/>
                <c:pt idx="0">
                  <c:v>5</c:v>
                </c:pt>
                <c:pt idx="1">
                  <c:v>4</c:v>
                </c:pt>
                <c:pt idx="2">
                  <c:v>3</c:v>
                </c:pt>
                <c:pt idx="3">
                  <c:v>&lt; 3</c:v>
                </c:pt>
              </c:strCache>
            </c:strRef>
          </c:cat>
          <c:val>
            <c:numRef>
              <c:f>'Desirability Ratings'!$M$3:$M$6</c:f>
              <c:numCache>
                <c:formatCode>General</c:formatCode>
                <c:ptCount val="4"/>
                <c:pt idx="0">
                  <c:v>1</c:v>
                </c:pt>
                <c:pt idx="1">
                  <c:v>2</c:v>
                </c:pt>
                <c:pt idx="2">
                  <c:v>9</c:v>
                </c:pt>
                <c:pt idx="3">
                  <c:v>27</c:v>
                </c:pt>
              </c:numCache>
            </c:numRef>
          </c:val>
          <c:extLst>
            <c:ext xmlns:c16="http://schemas.microsoft.com/office/drawing/2014/chart" uri="{C3380CC4-5D6E-409C-BE32-E72D297353CC}">
              <c16:uniqueId val="{00000001-6AB8-4958-BEC2-07AF494E990B}"/>
            </c:ext>
          </c:extLst>
        </c:ser>
        <c:dLbls>
          <c:dLblPos val="ctr"/>
          <c:showLegendKey val="0"/>
          <c:showVal val="1"/>
          <c:showCatName val="0"/>
          <c:showSerName val="0"/>
          <c:showPercent val="0"/>
          <c:showBubbleSize val="0"/>
        </c:dLbls>
        <c:gapWidth val="150"/>
        <c:overlap val="100"/>
        <c:axId val="219586335"/>
        <c:axId val="2068528223"/>
        <c:extLst>
          <c:ext xmlns:c15="http://schemas.microsoft.com/office/drawing/2012/chart" uri="{02D57815-91ED-43cb-92C2-25804820EDAC}">
            <c15:filteredBarSeries>
              <c15:ser>
                <c:idx val="0"/>
                <c:order val="0"/>
                <c:tx>
                  <c:strRef>
                    <c:extLst>
                      <c:ext uri="{02D57815-91ED-43cb-92C2-25804820EDAC}">
                        <c15:formulaRef>
                          <c15:sqref>'Desirability Ratings'!$L$2</c15:sqref>
                        </c15:formulaRef>
                      </c:ext>
                    </c:extLst>
                    <c:strCache>
                      <c:ptCount val="1"/>
                      <c:pt idx="0">
                        <c:v>Inventory</c:v>
                      </c:pt>
                    </c:strCache>
                  </c:strRef>
                </c:tx>
                <c:spPr>
                  <a:solidFill>
                    <a:schemeClr val="accent4">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'Desirability Ratings'!$K$3:$K$6</c15:sqref>
                        </c15:formulaRef>
                      </c:ext>
                    </c:extLst>
                    <c:strCache>
                      <c:ptCount val="4"/>
                      <c:pt idx="0">
                        <c:v>5</c:v>
                      </c:pt>
                      <c:pt idx="1">
                        <c:v>4</c:v>
                      </c:pt>
                      <c:pt idx="2">
                        <c:v>3</c:v>
                      </c:pt>
                      <c:pt idx="3">
                        <c:v>&lt; 3</c:v>
                      </c:pt>
                    </c:strCache>
                  </c:strRef>
                </c:cat>
                <c:val>
                  <c:numRef>
                    <c:extLst>
                      <c:ext uri="{02D57815-91ED-43cb-92C2-25804820EDAC}">
                        <c15:formulaRef>
                          <c15:sqref>'Desirability Ratings'!$L$3:$L$6</c15:sqref>
                        </c15:formulaRef>
                      </c:ext>
                    </c:extLst>
                    <c:numCache>
                      <c:formatCode>General</c:formatCode>
                      <c:ptCount val="4"/>
                      <c:pt idx="0">
                        <c:v>3</c:v>
                      </c:pt>
                      <c:pt idx="1">
                        <c:v>7</c:v>
                      </c:pt>
                      <c:pt idx="2">
                        <c:v>26</c:v>
                      </c:pt>
                      <c:pt idx="3">
                        <c:v>30</c:v>
                      </c:pt>
                    </c:numCache>
                  </c:numRef>
                </c:val>
                <c:extLst>
                  <c:ext xmlns:c16="http://schemas.microsoft.com/office/drawing/2014/chart" uri="{C3380CC4-5D6E-409C-BE32-E72D297353CC}">
                    <c16:uniqueId val="{00000002-6AB8-4958-BEC2-07AF494E990B}"/>
                  </c:ext>
                </c:extLst>
              </c15:ser>
            </c15:filteredBarSeries>
          </c:ext>
        </c:extLst>
      </c:barChart>
      <c:catAx>
        <c:axId val="219586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68528223"/>
        <c:crosses val="autoZero"/>
        <c:auto val="1"/>
        <c:lblAlgn val="ctr"/>
        <c:lblOffset val="100"/>
        <c:noMultiLvlLbl val="0"/>
      </c:catAx>
      <c:valAx>
        <c:axId val="20685282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958633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3996485848871004"/>
          <c:y val="0.19410025915127957"/>
          <c:w val="0.41392077476033518"/>
          <c:h val="0.72112892776158077"/>
        </c:manualLayout>
      </c:layout>
      <c:pieChart>
        <c:varyColors val="1"/>
        <c:ser>
          <c:idx val="0"/>
          <c:order val="0"/>
          <c:tx>
            <c:strRef>
              <c:f>Sheet1!$B$1</c:f>
              <c:strCache>
                <c:ptCount val="1"/>
                <c:pt idx="0">
                  <c:v>Freq. of Mention</c:v>
                </c:pt>
              </c:strCache>
            </c:strRef>
          </c:tx>
          <c:spPr>
            <a:ln>
              <a:noFill/>
            </a:ln>
          </c:spPr>
          <c:dPt>
            <c:idx val="0"/>
            <c:bubble3D val="0"/>
            <c:spPr>
              <a:solidFill>
                <a:srgbClr val="0E0606"/>
              </a:solidFill>
              <a:ln w="19050">
                <a:noFill/>
              </a:ln>
              <a:effectLst/>
            </c:spPr>
            <c:extLst>
              <c:ext xmlns:c16="http://schemas.microsoft.com/office/drawing/2014/chart" uri="{C3380CC4-5D6E-409C-BE32-E72D297353CC}">
                <c16:uniqueId val="{00000001-125E-484E-9AF5-18256008E6DF}"/>
              </c:ext>
            </c:extLst>
          </c:dPt>
          <c:dPt>
            <c:idx val="1"/>
            <c:bubble3D val="0"/>
            <c:spPr>
              <a:solidFill>
                <a:srgbClr val="381818"/>
              </a:solidFill>
              <a:ln w="19050">
                <a:noFill/>
              </a:ln>
              <a:effectLst/>
            </c:spPr>
            <c:extLst>
              <c:ext xmlns:c16="http://schemas.microsoft.com/office/drawing/2014/chart" uri="{C3380CC4-5D6E-409C-BE32-E72D297353CC}">
                <c16:uniqueId val="{00000003-125E-484E-9AF5-18256008E6DF}"/>
              </c:ext>
            </c:extLst>
          </c:dPt>
          <c:dPt>
            <c:idx val="2"/>
            <c:bubble3D val="0"/>
            <c:spPr>
              <a:solidFill>
                <a:srgbClr val="431D1D"/>
              </a:solidFill>
              <a:ln w="19050">
                <a:noFill/>
              </a:ln>
              <a:effectLst/>
            </c:spPr>
            <c:extLst>
              <c:ext xmlns:c16="http://schemas.microsoft.com/office/drawing/2014/chart" uri="{C3380CC4-5D6E-409C-BE32-E72D297353CC}">
                <c16:uniqueId val="{00000005-125E-484E-9AF5-18256008E6DF}"/>
              </c:ext>
            </c:extLst>
          </c:dPt>
          <c:dPt>
            <c:idx val="3"/>
            <c:bubble3D val="0"/>
            <c:spPr>
              <a:solidFill>
                <a:srgbClr val="662C2C"/>
              </a:solidFill>
              <a:ln w="19050">
                <a:noFill/>
              </a:ln>
              <a:effectLst/>
            </c:spPr>
            <c:extLst>
              <c:ext xmlns:c16="http://schemas.microsoft.com/office/drawing/2014/chart" uri="{C3380CC4-5D6E-409C-BE32-E72D297353CC}">
                <c16:uniqueId val="{00000007-125E-484E-9AF5-18256008E6DF}"/>
              </c:ext>
            </c:extLst>
          </c:dPt>
          <c:dPt>
            <c:idx val="4"/>
            <c:bubble3D val="0"/>
            <c:spPr>
              <a:solidFill>
                <a:srgbClr val="783434"/>
              </a:solidFill>
              <a:ln w="19050">
                <a:noFill/>
              </a:ln>
              <a:effectLst/>
            </c:spPr>
            <c:extLst>
              <c:ext xmlns:c16="http://schemas.microsoft.com/office/drawing/2014/chart" uri="{C3380CC4-5D6E-409C-BE32-E72D297353CC}">
                <c16:uniqueId val="{00000009-125E-484E-9AF5-18256008E6DF}"/>
              </c:ext>
            </c:extLst>
          </c:dPt>
          <c:dPt>
            <c:idx val="5"/>
            <c:bubble3D val="0"/>
            <c:spPr>
              <a:solidFill>
                <a:srgbClr val="8C3C3C"/>
              </a:solidFill>
              <a:ln w="19050">
                <a:noFill/>
              </a:ln>
              <a:effectLst/>
            </c:spPr>
            <c:extLst>
              <c:ext xmlns:c16="http://schemas.microsoft.com/office/drawing/2014/chart" uri="{C3380CC4-5D6E-409C-BE32-E72D297353CC}">
                <c16:uniqueId val="{0000000B-125E-484E-9AF5-18256008E6DF}"/>
              </c:ext>
            </c:extLst>
          </c:dPt>
          <c:dPt>
            <c:idx val="6"/>
            <c:bubble3D val="0"/>
            <c:spPr>
              <a:solidFill>
                <a:srgbClr val="9E4444"/>
              </a:solidFill>
              <a:ln w="19050">
                <a:noFill/>
              </a:ln>
              <a:effectLst/>
            </c:spPr>
            <c:extLst>
              <c:ext xmlns:c16="http://schemas.microsoft.com/office/drawing/2014/chart" uri="{C3380CC4-5D6E-409C-BE32-E72D297353CC}">
                <c16:uniqueId val="{0000000D-125E-484E-9AF5-18256008E6DF}"/>
              </c:ext>
            </c:extLst>
          </c:dPt>
          <c:dPt>
            <c:idx val="7"/>
            <c:bubble3D val="0"/>
            <c:spPr>
              <a:solidFill>
                <a:srgbClr val="AA5650"/>
              </a:solidFill>
              <a:ln w="19050">
                <a:noFill/>
              </a:ln>
              <a:effectLst/>
            </c:spPr>
            <c:extLst>
              <c:ext xmlns:c16="http://schemas.microsoft.com/office/drawing/2014/chart" uri="{C3380CC4-5D6E-409C-BE32-E72D297353CC}">
                <c16:uniqueId val="{0000000F-125E-484E-9AF5-18256008E6DF}"/>
              </c:ext>
            </c:extLst>
          </c:dPt>
          <c:dPt>
            <c:idx val="8"/>
            <c:bubble3D val="0"/>
            <c:spPr>
              <a:solidFill>
                <a:srgbClr val="B1615B"/>
              </a:solidFill>
              <a:ln w="19050">
                <a:noFill/>
              </a:ln>
              <a:effectLst/>
            </c:spPr>
            <c:extLst>
              <c:ext xmlns:c16="http://schemas.microsoft.com/office/drawing/2014/chart" uri="{C3380CC4-5D6E-409C-BE32-E72D297353CC}">
                <c16:uniqueId val="{00000011-125E-484E-9AF5-18256008E6DF}"/>
              </c:ext>
            </c:extLst>
          </c:dPt>
          <c:dPt>
            <c:idx val="9"/>
            <c:bubble3D val="0"/>
            <c:spPr>
              <a:solidFill>
                <a:srgbClr val="B9716B"/>
              </a:solidFill>
              <a:ln w="19050">
                <a:noFill/>
              </a:ln>
              <a:effectLst/>
            </c:spPr>
            <c:extLst>
              <c:ext xmlns:c16="http://schemas.microsoft.com/office/drawing/2014/chart" uri="{C3380CC4-5D6E-409C-BE32-E72D297353CC}">
                <c16:uniqueId val="{00000013-125E-484E-9AF5-18256008E6DF}"/>
              </c:ext>
            </c:extLst>
          </c:dPt>
          <c:dPt>
            <c:idx val="10"/>
            <c:bubble3D val="0"/>
            <c:spPr>
              <a:solidFill>
                <a:srgbClr val="C07F7A"/>
              </a:solidFill>
              <a:ln w="19050">
                <a:noFill/>
              </a:ln>
              <a:effectLst/>
            </c:spPr>
            <c:extLst>
              <c:ext xmlns:c16="http://schemas.microsoft.com/office/drawing/2014/chart" uri="{C3380CC4-5D6E-409C-BE32-E72D297353CC}">
                <c16:uniqueId val="{00000015-125E-484E-9AF5-18256008E6DF}"/>
              </c:ext>
            </c:extLst>
          </c:dPt>
          <c:dPt>
            <c:idx val="11"/>
            <c:bubble3D val="0"/>
            <c:spPr>
              <a:solidFill>
                <a:srgbClr val="C9918D"/>
              </a:solidFill>
              <a:ln w="19050">
                <a:noFill/>
              </a:ln>
              <a:effectLst/>
            </c:spPr>
            <c:extLst>
              <c:ext xmlns:c16="http://schemas.microsoft.com/office/drawing/2014/chart" uri="{C3380CC4-5D6E-409C-BE32-E72D297353CC}">
                <c16:uniqueId val="{00000017-125E-484E-9AF5-18256008E6DF}"/>
              </c:ext>
            </c:extLst>
          </c:dPt>
          <c:dPt>
            <c:idx val="12"/>
            <c:bubble3D val="0"/>
            <c:spPr>
              <a:solidFill>
                <a:srgbClr val="D1A39F"/>
              </a:solidFill>
              <a:ln w="19050">
                <a:noFill/>
              </a:ln>
              <a:effectLst/>
            </c:spPr>
            <c:extLst>
              <c:ext xmlns:c16="http://schemas.microsoft.com/office/drawing/2014/chart" uri="{C3380CC4-5D6E-409C-BE32-E72D297353CC}">
                <c16:uniqueId val="{00000019-125E-484E-9AF5-18256008E6DF}"/>
              </c:ext>
            </c:extLst>
          </c:dPt>
          <c:dPt>
            <c:idx val="13"/>
            <c:bubble3D val="0"/>
            <c:spPr>
              <a:solidFill>
                <a:srgbClr val="D9B4B1"/>
              </a:solidFill>
              <a:ln w="19050">
                <a:noFill/>
              </a:ln>
              <a:effectLst/>
            </c:spPr>
            <c:extLst>
              <c:ext xmlns:c16="http://schemas.microsoft.com/office/drawing/2014/chart" uri="{C3380CC4-5D6E-409C-BE32-E72D297353CC}">
                <c16:uniqueId val="{0000001B-125E-484E-9AF5-18256008E6DF}"/>
              </c:ext>
            </c:extLst>
          </c:dPt>
          <c:dPt>
            <c:idx val="14"/>
            <c:bubble3D val="0"/>
            <c:spPr>
              <a:solidFill>
                <a:srgbClr val="F0E1E0"/>
              </a:solidFill>
              <a:ln w="19050">
                <a:noFill/>
              </a:ln>
              <a:effectLst/>
            </c:spPr>
            <c:extLst>
              <c:ext xmlns:c16="http://schemas.microsoft.com/office/drawing/2014/chart" uri="{C3380CC4-5D6E-409C-BE32-E72D297353CC}">
                <c16:uniqueId val="{0000001D-125E-484E-9AF5-18256008E6DF}"/>
              </c:ext>
            </c:extLst>
          </c:dPt>
          <c:dPt>
            <c:idx val="15"/>
            <c:bubble3D val="0"/>
            <c:spPr>
              <a:solidFill>
                <a:srgbClr val="F0E1E0"/>
              </a:solidFill>
              <a:ln w="19050">
                <a:noFill/>
              </a:ln>
              <a:effectLst/>
            </c:spPr>
            <c:extLst>
              <c:ext xmlns:c16="http://schemas.microsoft.com/office/drawing/2014/chart" uri="{C3380CC4-5D6E-409C-BE32-E72D297353CC}">
                <c16:uniqueId val="{0000001F-125E-484E-9AF5-18256008E6DF}"/>
              </c:ext>
            </c:extLst>
          </c:dPt>
          <c:dPt>
            <c:idx val="16"/>
            <c:bubble3D val="0"/>
            <c:spPr>
              <a:solidFill>
                <a:srgbClr val="F0E1E0"/>
              </a:solidFill>
              <a:ln w="19050">
                <a:noFill/>
              </a:ln>
              <a:effectLst/>
            </c:spPr>
            <c:extLst>
              <c:ext xmlns:c16="http://schemas.microsoft.com/office/drawing/2014/chart" uri="{C3380CC4-5D6E-409C-BE32-E72D297353CC}">
                <c16:uniqueId val="{00000021-125E-484E-9AF5-18256008E6DF}"/>
              </c:ext>
            </c:extLst>
          </c:dPt>
          <c:dPt>
            <c:idx val="17"/>
            <c:bubble3D val="0"/>
            <c:spPr>
              <a:solidFill>
                <a:srgbClr val="F0E1E0"/>
              </a:solidFill>
              <a:ln w="19050">
                <a:noFill/>
              </a:ln>
              <a:effectLst/>
            </c:spPr>
            <c:extLst>
              <c:ext xmlns:c16="http://schemas.microsoft.com/office/drawing/2014/chart" uri="{C3380CC4-5D6E-409C-BE32-E72D297353CC}">
                <c16:uniqueId val="{00000023-125E-484E-9AF5-18256008E6DF}"/>
              </c:ext>
            </c:extLst>
          </c:dPt>
          <c:dPt>
            <c:idx val="18"/>
            <c:bubble3D val="0"/>
            <c:spPr>
              <a:solidFill>
                <a:srgbClr val="F0E1E0"/>
              </a:solidFill>
              <a:ln w="19050">
                <a:noFill/>
              </a:ln>
              <a:effectLst/>
            </c:spPr>
            <c:extLst>
              <c:ext xmlns:c16="http://schemas.microsoft.com/office/drawing/2014/chart" uri="{C3380CC4-5D6E-409C-BE32-E72D297353CC}">
                <c16:uniqueId val="{00000025-125E-484E-9AF5-18256008E6DF}"/>
              </c:ext>
            </c:extLst>
          </c:dPt>
          <c:dPt>
            <c:idx val="19"/>
            <c:bubble3D val="0"/>
            <c:spPr>
              <a:solidFill>
                <a:srgbClr val="F0E1E0"/>
              </a:solidFill>
              <a:ln w="19050">
                <a:noFill/>
              </a:ln>
              <a:effectLst/>
            </c:spPr>
            <c:extLst>
              <c:ext xmlns:c16="http://schemas.microsoft.com/office/drawing/2014/chart" uri="{C3380CC4-5D6E-409C-BE32-E72D297353CC}">
                <c16:uniqueId val="{00000027-125E-484E-9AF5-18256008E6DF}"/>
              </c:ext>
            </c:extLst>
          </c:dPt>
          <c:dPt>
            <c:idx val="20"/>
            <c:bubble3D val="0"/>
            <c:spPr>
              <a:solidFill>
                <a:srgbClr val="F0E1E0"/>
              </a:solidFill>
              <a:ln w="19050">
                <a:noFill/>
              </a:ln>
              <a:effectLst/>
            </c:spPr>
            <c:extLst>
              <c:ext xmlns:c16="http://schemas.microsoft.com/office/drawing/2014/chart" uri="{C3380CC4-5D6E-409C-BE32-E72D297353CC}">
                <c16:uniqueId val="{00000029-125E-484E-9AF5-18256008E6DF}"/>
              </c:ext>
            </c:extLst>
          </c:dPt>
          <c:dPt>
            <c:idx val="21"/>
            <c:bubble3D val="0"/>
            <c:spPr>
              <a:solidFill>
                <a:srgbClr val="F0E1E0"/>
              </a:solidFill>
              <a:ln w="19050">
                <a:noFill/>
              </a:ln>
              <a:effectLst/>
            </c:spPr>
            <c:extLst>
              <c:ext xmlns:c16="http://schemas.microsoft.com/office/drawing/2014/chart" uri="{C3380CC4-5D6E-409C-BE32-E72D297353CC}">
                <c16:uniqueId val="{0000002B-125E-484E-9AF5-18256008E6DF}"/>
              </c:ext>
            </c:extLst>
          </c:dPt>
          <c:dPt>
            <c:idx val="22"/>
            <c:bubble3D val="0"/>
            <c:spPr>
              <a:solidFill>
                <a:srgbClr val="F0E1E0"/>
              </a:solidFill>
              <a:ln w="19050">
                <a:noFill/>
              </a:ln>
              <a:effectLst/>
            </c:spPr>
            <c:extLst>
              <c:ext xmlns:c16="http://schemas.microsoft.com/office/drawing/2014/chart" uri="{C3380CC4-5D6E-409C-BE32-E72D297353CC}">
                <c16:uniqueId val="{0000002D-125E-484E-9AF5-18256008E6DF}"/>
              </c:ext>
            </c:extLst>
          </c:dPt>
          <c:dPt>
            <c:idx val="23"/>
            <c:bubble3D val="0"/>
            <c:spPr>
              <a:solidFill>
                <a:srgbClr val="F0E1E0"/>
              </a:solidFill>
              <a:ln w="19050">
                <a:noFill/>
              </a:ln>
              <a:effectLst/>
            </c:spPr>
            <c:extLst>
              <c:ext xmlns:c16="http://schemas.microsoft.com/office/drawing/2014/chart" uri="{C3380CC4-5D6E-409C-BE32-E72D297353CC}">
                <c16:uniqueId val="{0000002F-125E-484E-9AF5-18256008E6DF}"/>
              </c:ext>
            </c:extLst>
          </c:dPt>
          <c:dPt>
            <c:idx val="24"/>
            <c:bubble3D val="0"/>
            <c:spPr>
              <a:solidFill>
                <a:srgbClr val="F0E1E0"/>
              </a:solidFill>
              <a:ln w="19050">
                <a:noFill/>
              </a:ln>
              <a:effectLst/>
            </c:spPr>
            <c:extLst>
              <c:ext xmlns:c16="http://schemas.microsoft.com/office/drawing/2014/chart" uri="{C3380CC4-5D6E-409C-BE32-E72D297353CC}">
                <c16:uniqueId val="{00000031-125E-484E-9AF5-18256008E6DF}"/>
              </c:ext>
            </c:extLst>
          </c:dPt>
          <c:dPt>
            <c:idx val="25"/>
            <c:bubble3D val="0"/>
            <c:spPr>
              <a:solidFill>
                <a:srgbClr val="F0E1E0"/>
              </a:solidFill>
              <a:ln w="19050">
                <a:noFill/>
              </a:ln>
              <a:effectLst/>
            </c:spPr>
            <c:extLst>
              <c:ext xmlns:c16="http://schemas.microsoft.com/office/drawing/2014/chart" uri="{C3380CC4-5D6E-409C-BE32-E72D297353CC}">
                <c16:uniqueId val="{00000033-125E-484E-9AF5-18256008E6DF}"/>
              </c:ext>
            </c:extLst>
          </c:dPt>
          <c:dLbls>
            <c:dLbl>
              <c:idx val="14"/>
              <c:delete val="1"/>
              <c:extLst>
                <c:ext xmlns:c15="http://schemas.microsoft.com/office/drawing/2012/chart" uri="{CE6537A1-D6FC-4f65-9D91-7224C49458BB}"/>
                <c:ext xmlns:c16="http://schemas.microsoft.com/office/drawing/2014/chart" uri="{C3380CC4-5D6E-409C-BE32-E72D297353CC}">
                  <c16:uniqueId val="{0000001D-125E-484E-9AF5-18256008E6DF}"/>
                </c:ext>
              </c:extLst>
            </c:dLbl>
            <c:dLbl>
              <c:idx val="15"/>
              <c:delete val="1"/>
              <c:extLst>
                <c:ext xmlns:c15="http://schemas.microsoft.com/office/drawing/2012/chart" uri="{CE6537A1-D6FC-4f65-9D91-7224C49458BB}"/>
                <c:ext xmlns:c16="http://schemas.microsoft.com/office/drawing/2014/chart" uri="{C3380CC4-5D6E-409C-BE32-E72D297353CC}">
                  <c16:uniqueId val="{0000001F-125E-484E-9AF5-18256008E6DF}"/>
                </c:ext>
              </c:extLst>
            </c:dLbl>
            <c:dLbl>
              <c:idx val="16"/>
              <c:delete val="1"/>
              <c:extLst>
                <c:ext xmlns:c15="http://schemas.microsoft.com/office/drawing/2012/chart" uri="{CE6537A1-D6FC-4f65-9D91-7224C49458BB}"/>
                <c:ext xmlns:c16="http://schemas.microsoft.com/office/drawing/2014/chart" uri="{C3380CC4-5D6E-409C-BE32-E72D297353CC}">
                  <c16:uniqueId val="{00000021-125E-484E-9AF5-18256008E6DF}"/>
                </c:ext>
              </c:extLst>
            </c:dLbl>
            <c:dLbl>
              <c:idx val="17"/>
              <c:delete val="1"/>
              <c:extLst>
                <c:ext xmlns:c15="http://schemas.microsoft.com/office/drawing/2012/chart" uri="{CE6537A1-D6FC-4f65-9D91-7224C49458BB}"/>
                <c:ext xmlns:c16="http://schemas.microsoft.com/office/drawing/2014/chart" uri="{C3380CC4-5D6E-409C-BE32-E72D297353CC}">
                  <c16:uniqueId val="{00000023-125E-484E-9AF5-18256008E6DF}"/>
                </c:ext>
              </c:extLst>
            </c:dLbl>
            <c:dLbl>
              <c:idx val="18"/>
              <c:delete val="1"/>
              <c:extLst>
                <c:ext xmlns:c15="http://schemas.microsoft.com/office/drawing/2012/chart" uri="{CE6537A1-D6FC-4f65-9D91-7224C49458BB}"/>
                <c:ext xmlns:c16="http://schemas.microsoft.com/office/drawing/2014/chart" uri="{C3380CC4-5D6E-409C-BE32-E72D297353CC}">
                  <c16:uniqueId val="{00000025-125E-484E-9AF5-18256008E6DF}"/>
                </c:ext>
              </c:extLst>
            </c:dLbl>
            <c:dLbl>
              <c:idx val="19"/>
              <c:delete val="1"/>
              <c:extLst>
                <c:ext xmlns:c15="http://schemas.microsoft.com/office/drawing/2012/chart" uri="{CE6537A1-D6FC-4f65-9D91-7224C49458BB}"/>
                <c:ext xmlns:c16="http://schemas.microsoft.com/office/drawing/2014/chart" uri="{C3380CC4-5D6E-409C-BE32-E72D297353CC}">
                  <c16:uniqueId val="{00000027-125E-484E-9AF5-18256008E6DF}"/>
                </c:ext>
              </c:extLst>
            </c:dLbl>
            <c:dLbl>
              <c:idx val="20"/>
              <c:delete val="1"/>
              <c:extLst>
                <c:ext xmlns:c15="http://schemas.microsoft.com/office/drawing/2012/chart" uri="{CE6537A1-D6FC-4f65-9D91-7224C49458BB}"/>
                <c:ext xmlns:c16="http://schemas.microsoft.com/office/drawing/2014/chart" uri="{C3380CC4-5D6E-409C-BE32-E72D297353CC}">
                  <c16:uniqueId val="{00000029-125E-484E-9AF5-18256008E6DF}"/>
                </c:ext>
              </c:extLst>
            </c:dLbl>
            <c:dLbl>
              <c:idx val="21"/>
              <c:delete val="1"/>
              <c:extLst>
                <c:ext xmlns:c15="http://schemas.microsoft.com/office/drawing/2012/chart" uri="{CE6537A1-D6FC-4f65-9D91-7224C49458BB}"/>
                <c:ext xmlns:c16="http://schemas.microsoft.com/office/drawing/2014/chart" uri="{C3380CC4-5D6E-409C-BE32-E72D297353CC}">
                  <c16:uniqueId val="{0000002B-125E-484E-9AF5-18256008E6DF}"/>
                </c:ext>
              </c:extLst>
            </c:dLbl>
            <c:dLbl>
              <c:idx val="22"/>
              <c:delete val="1"/>
              <c:extLst>
                <c:ext xmlns:c15="http://schemas.microsoft.com/office/drawing/2012/chart" uri="{CE6537A1-D6FC-4f65-9D91-7224C49458BB}"/>
                <c:ext xmlns:c16="http://schemas.microsoft.com/office/drawing/2014/chart" uri="{C3380CC4-5D6E-409C-BE32-E72D297353CC}">
                  <c16:uniqueId val="{0000002D-125E-484E-9AF5-18256008E6DF}"/>
                </c:ext>
              </c:extLst>
            </c:dLbl>
            <c:dLbl>
              <c:idx val="23"/>
              <c:delete val="1"/>
              <c:extLst>
                <c:ext xmlns:c15="http://schemas.microsoft.com/office/drawing/2012/chart" uri="{CE6537A1-D6FC-4f65-9D91-7224C49458BB}"/>
                <c:ext xmlns:c16="http://schemas.microsoft.com/office/drawing/2014/chart" uri="{C3380CC4-5D6E-409C-BE32-E72D297353CC}">
                  <c16:uniqueId val="{0000002F-125E-484E-9AF5-18256008E6DF}"/>
                </c:ext>
              </c:extLst>
            </c:dLbl>
            <c:dLbl>
              <c:idx val="24"/>
              <c:delete val="1"/>
              <c:extLst>
                <c:ext xmlns:c15="http://schemas.microsoft.com/office/drawing/2012/chart" uri="{CE6537A1-D6FC-4f65-9D91-7224C49458BB}"/>
                <c:ext xmlns:c16="http://schemas.microsoft.com/office/drawing/2014/chart" uri="{C3380CC4-5D6E-409C-BE32-E72D297353CC}">
                  <c16:uniqueId val="{00000031-125E-484E-9AF5-18256008E6DF}"/>
                </c:ext>
              </c:extLst>
            </c:dLbl>
            <c:dLbl>
              <c:idx val="25"/>
              <c:delete val="1"/>
              <c:extLst>
                <c:ext xmlns:c15="http://schemas.microsoft.com/office/drawing/2012/chart" uri="{CE6537A1-D6FC-4f65-9D91-7224C49458BB}"/>
                <c:ext xmlns:c16="http://schemas.microsoft.com/office/drawing/2014/chart" uri="{C3380CC4-5D6E-409C-BE32-E72D297353CC}">
                  <c16:uniqueId val="{00000033-125E-484E-9AF5-18256008E6DF}"/>
                </c:ext>
              </c:extLst>
            </c:dLbl>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Sheet1!$A$2:$A$27</c:f>
              <c:strCache>
                <c:ptCount val="26"/>
                <c:pt idx="0">
                  <c:v>Mulberry ----- (3.5% ⸙ 3.5%)</c:v>
                </c:pt>
                <c:pt idx="1">
                  <c:v>Black walnut ----- (1.1% ⸙ 4.6%)</c:v>
                </c:pt>
                <c:pt idx="2">
                  <c:v>Cherry ----- (11.3% ⸙ 15.9%)</c:v>
                </c:pt>
                <c:pt idx="3">
                  <c:v>Crabapple ----- (7.5% ⸙ 23.4%)</c:v>
                </c:pt>
                <c:pt idx="4">
                  <c:v>Black locust ----- (1.5% ⸙ 24.9%)</c:v>
                </c:pt>
                <c:pt idx="5">
                  <c:v>Eastern white pine ----- (1.1% ⸙ 26.0%)</c:v>
                </c:pt>
                <c:pt idx="6">
                  <c:v>White sassafras ----- (1.7% ⸙ 27.7%)</c:v>
                </c:pt>
                <c:pt idx="7">
                  <c:v>Hickory ----- (0.9% ⸙ 28.6%)</c:v>
                </c:pt>
                <c:pt idx="8">
                  <c:v>Maple ----- (8.2% ⸙ 36.8%) </c:v>
                </c:pt>
                <c:pt idx="9">
                  <c:v>Spicebush ----- (0.0% ⸙ 36.8%)</c:v>
                </c:pt>
                <c:pt idx="10">
                  <c:v>Eastern red cedar ----- (0.4% ⸙ 37.2%)</c:v>
                </c:pt>
                <c:pt idx="11">
                  <c:v>Norway spruce ----- (0.6% ⸙ 37.8%)</c:v>
                </c:pt>
                <c:pt idx="12">
                  <c:v>White oak ----- (0.2% ⸙ 38.0%)</c:v>
                </c:pt>
                <c:pt idx="13">
                  <c:v>Yew ----- (0.2% ⸙ 38.2%)</c:v>
                </c:pt>
                <c:pt idx="14">
                  <c:v>Basswood ----- (0.3% ⸙ 38.5%)</c:v>
                </c:pt>
                <c:pt idx="15">
                  <c:v>Beech nuts ----- (1.4% ⸙ 39.9%)</c:v>
                </c:pt>
                <c:pt idx="16">
                  <c:v>Birch ----- (0.4% ⸙ 40.3%)</c:v>
                </c:pt>
                <c:pt idx="17">
                  <c:v>Blue spruce ----- (0.3% ⸙ 40.6%)</c:v>
                </c:pt>
                <c:pt idx="18">
                  <c:v>Box edler ----- (5.6% ⸙ 46.2%)</c:v>
                </c:pt>
                <c:pt idx="19">
                  <c:v>Dogwood ----- (0.2% ⸙ 46.4%)</c:v>
                </c:pt>
                <c:pt idx="20">
                  <c:v>Eastern white cedar ----- (2.9% ⸙ 49.3%)</c:v>
                </c:pt>
                <c:pt idx="21">
                  <c:v>Oak ----- (3.1% ⸙ 52.4%)</c:v>
                </c:pt>
                <c:pt idx="22">
                  <c:v>Peach ----- (0.1% ⸙ 52.5%)</c:v>
                </c:pt>
                <c:pt idx="23">
                  <c:v>Staghorn sumac ----- (0.1% ⸙ 52.6%)</c:v>
                </c:pt>
                <c:pt idx="24">
                  <c:v>Sweetgum ----- (0.5% ⸙ 53.1%)</c:v>
                </c:pt>
                <c:pt idx="25">
                  <c:v>Tulip tree ----- (2.8% ⸙ 55.9%)</c:v>
                </c:pt>
              </c:strCache>
            </c:strRef>
          </c:cat>
          <c:val>
            <c:numRef>
              <c:f>Sheet1!$B$2:$B$27</c:f>
              <c:numCache>
                <c:formatCode>General</c:formatCode>
                <c:ptCount val="26"/>
                <c:pt idx="0">
                  <c:v>15</c:v>
                </c:pt>
                <c:pt idx="1">
                  <c:v>11</c:v>
                </c:pt>
                <c:pt idx="2">
                  <c:v>8</c:v>
                </c:pt>
                <c:pt idx="3">
                  <c:v>8</c:v>
                </c:pt>
                <c:pt idx="4">
                  <c:v>6</c:v>
                </c:pt>
                <c:pt idx="5">
                  <c:v>5</c:v>
                </c:pt>
                <c:pt idx="6">
                  <c:v>5</c:v>
                </c:pt>
                <c:pt idx="7">
                  <c:v>3</c:v>
                </c:pt>
                <c:pt idx="8">
                  <c:v>3</c:v>
                </c:pt>
                <c:pt idx="9">
                  <c:v>3</c:v>
                </c:pt>
                <c:pt idx="10">
                  <c:v>2</c:v>
                </c:pt>
                <c:pt idx="11">
                  <c:v>2</c:v>
                </c:pt>
                <c:pt idx="12">
                  <c:v>2</c:v>
                </c:pt>
                <c:pt idx="13">
                  <c:v>2</c:v>
                </c:pt>
                <c:pt idx="14">
                  <c:v>1</c:v>
                </c:pt>
                <c:pt idx="15">
                  <c:v>1</c:v>
                </c:pt>
                <c:pt idx="16">
                  <c:v>1</c:v>
                </c:pt>
                <c:pt idx="17">
                  <c:v>1</c:v>
                </c:pt>
                <c:pt idx="18">
                  <c:v>1</c:v>
                </c:pt>
                <c:pt idx="19">
                  <c:v>1</c:v>
                </c:pt>
                <c:pt idx="20">
                  <c:v>1</c:v>
                </c:pt>
                <c:pt idx="21">
                  <c:v>1</c:v>
                </c:pt>
                <c:pt idx="22">
                  <c:v>1</c:v>
                </c:pt>
                <c:pt idx="23">
                  <c:v>1</c:v>
                </c:pt>
                <c:pt idx="24">
                  <c:v>1</c:v>
                </c:pt>
                <c:pt idx="25">
                  <c:v>1</c:v>
                </c:pt>
              </c:numCache>
            </c:numRef>
          </c:val>
          <c:extLst>
            <c:ext xmlns:c16="http://schemas.microsoft.com/office/drawing/2014/chart" uri="{C3380CC4-5D6E-409C-BE32-E72D297353CC}">
              <c16:uniqueId val="{00000034-125E-484E-9AF5-18256008E6DF}"/>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8262436552316541"/>
          <c:y val="3.513394817742644E-2"/>
          <c:w val="0.30732774480003749"/>
          <c:h val="0.9355877616747183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A2501"/>
                </a:solidFill>
                <a:latin typeface="+mn-lt"/>
                <a:ea typeface="+mn-ea"/>
                <a:cs typeface="+mn-cs"/>
              </a:defRPr>
            </a:pPr>
            <a:r>
              <a:rPr lang="en-US" sz="1800" dirty="0">
                <a:solidFill>
                  <a:srgbClr val="0A2501"/>
                </a:solidFill>
              </a:rPr>
              <a:t>Percentage of Woody Species within</a:t>
            </a:r>
            <a:r>
              <a:rPr lang="en-US" sz="1800" baseline="0" dirty="0">
                <a:solidFill>
                  <a:srgbClr val="0A2501"/>
                </a:solidFill>
              </a:rPr>
              <a:t> Population </a:t>
            </a:r>
          </a:p>
          <a:p>
            <a:pPr>
              <a:defRPr>
                <a:solidFill>
                  <a:srgbClr val="0A2501"/>
                </a:solidFill>
              </a:defRPr>
            </a:pPr>
            <a:r>
              <a:rPr lang="en-US" sz="1800" baseline="0" dirty="0">
                <a:solidFill>
                  <a:srgbClr val="0A2501"/>
                </a:solidFill>
              </a:rPr>
              <a:t>according to Edibility and Medicinal Ratings</a:t>
            </a:r>
            <a:endParaRPr lang="en-US" sz="1800" dirty="0">
              <a:solidFill>
                <a:srgbClr val="0A2501"/>
              </a:solidFill>
            </a:endParaRPr>
          </a:p>
        </c:rich>
      </c:tx>
      <c:layout>
        <c:manualLayout>
          <c:xMode val="edge"/>
          <c:yMode val="edge"/>
          <c:x val="0.2109889315856907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A2501"/>
              </a:solidFill>
              <a:latin typeface="+mn-lt"/>
              <a:ea typeface="+mn-ea"/>
              <a:cs typeface="+mn-cs"/>
            </a:defRPr>
          </a:pPr>
          <a:endParaRPr lang="en-US"/>
        </a:p>
      </c:txPr>
    </c:title>
    <c:autoTitleDeleted val="0"/>
    <c:plotArea>
      <c:layout/>
      <c:barChart>
        <c:barDir val="bar"/>
        <c:grouping val="stacked"/>
        <c:varyColors val="0"/>
        <c:ser>
          <c:idx val="0"/>
          <c:order val="0"/>
          <c:tx>
            <c:strRef>
              <c:f>Sheet1!$C$67</c:f>
              <c:strCache>
                <c:ptCount val="1"/>
                <c:pt idx="0">
                  <c:v>5</c:v>
                </c:pt>
              </c:strCache>
            </c:strRef>
          </c:tx>
          <c:spPr>
            <a:solidFill>
              <a:srgbClr val="1C6004"/>
            </a:solidFill>
            <a:ln>
              <a:noFill/>
            </a:ln>
            <a:effectLst/>
          </c:spPr>
          <c:invertIfNegative val="0"/>
          <c:cat>
            <c:multiLvlStrRef>
              <c:f>Sheet1!$A$68:$B$95</c:f>
              <c:multiLvlStrCache>
                <c:ptCount val="28"/>
                <c:lvl>
                  <c:pt idx="0">
                    <c:v>Medicinal</c:v>
                  </c:pt>
                  <c:pt idx="1">
                    <c:v>Edibility</c:v>
                  </c:pt>
                  <c:pt idx="2">
                    <c:v>Medicinal</c:v>
                  </c:pt>
                  <c:pt idx="3">
                    <c:v>Edibility</c:v>
                  </c:pt>
                  <c:pt idx="4">
                    <c:v>Medicinal</c:v>
                  </c:pt>
                  <c:pt idx="5">
                    <c:v>Edibility</c:v>
                  </c:pt>
                  <c:pt idx="6">
                    <c:v>Medicinal</c:v>
                  </c:pt>
                  <c:pt idx="7">
                    <c:v>Edibility</c:v>
                  </c:pt>
                  <c:pt idx="8">
                    <c:v>Medicinal</c:v>
                  </c:pt>
                  <c:pt idx="9">
                    <c:v>Edibility</c:v>
                  </c:pt>
                  <c:pt idx="10">
                    <c:v>Medicinal</c:v>
                  </c:pt>
                  <c:pt idx="11">
                    <c:v>Edibility</c:v>
                  </c:pt>
                  <c:pt idx="12">
                    <c:v>Medicinal</c:v>
                  </c:pt>
                  <c:pt idx="13">
                    <c:v>Edibility</c:v>
                  </c:pt>
                  <c:pt idx="14">
                    <c:v>Medicinal</c:v>
                  </c:pt>
                  <c:pt idx="15">
                    <c:v>Edibility</c:v>
                  </c:pt>
                  <c:pt idx="16">
                    <c:v>Medicinal</c:v>
                  </c:pt>
                  <c:pt idx="17">
                    <c:v>Edibility</c:v>
                  </c:pt>
                  <c:pt idx="18">
                    <c:v>Medicinal</c:v>
                  </c:pt>
                  <c:pt idx="19">
                    <c:v>Edibility</c:v>
                  </c:pt>
                  <c:pt idx="20">
                    <c:v>Medicinal</c:v>
                  </c:pt>
                  <c:pt idx="21">
                    <c:v>Edibility</c:v>
                  </c:pt>
                  <c:pt idx="22">
                    <c:v>Medicinal</c:v>
                  </c:pt>
                  <c:pt idx="23">
                    <c:v>Edibility</c:v>
                  </c:pt>
                  <c:pt idx="24">
                    <c:v>Medicinal</c:v>
                  </c:pt>
                  <c:pt idx="25">
                    <c:v>Edibility</c:v>
                  </c:pt>
                  <c:pt idx="26">
                    <c:v>Medicinal</c:v>
                  </c:pt>
                  <c:pt idx="27">
                    <c:v>Edibility</c:v>
                  </c:pt>
                </c:lvl>
                <c:lvl>
                  <c:pt idx="0">
                    <c:v>LA, CA</c:v>
                  </c:pt>
                  <c:pt idx="2">
                    <c:v>SF, CA</c:v>
                  </c:pt>
                  <c:pt idx="4">
                    <c:v>EP, TX</c:v>
                  </c:pt>
                  <c:pt idx="6">
                    <c:v>Hou, TX</c:v>
                  </c:pt>
                  <c:pt idx="8">
                    <c:v>Cas, WY</c:v>
                  </c:pt>
                  <c:pt idx="10">
                    <c:v>Pho, AZ</c:v>
                  </c:pt>
                  <c:pt idx="12">
                    <c:v>Alb, NM</c:v>
                  </c:pt>
                  <c:pt idx="14">
                    <c:v>Phil, PA</c:v>
                  </c:pt>
                  <c:pt idx="16">
                    <c:v>Sea, WA</c:v>
                  </c:pt>
                  <c:pt idx="18">
                    <c:v>NY, NY</c:v>
                  </c:pt>
                  <c:pt idx="20">
                    <c:v>Chi, IL</c:v>
                  </c:pt>
                  <c:pt idx="22">
                    <c:v>Wash, DC</c:v>
                  </c:pt>
                  <c:pt idx="24">
                    <c:v>Tor, ON</c:v>
                  </c:pt>
                  <c:pt idx="26">
                    <c:v>Minn, MN</c:v>
                  </c:pt>
                </c:lvl>
              </c:multiLvlStrCache>
            </c:multiLvlStrRef>
          </c:cat>
          <c:val>
            <c:numRef>
              <c:f>Sheet1!$C$68:$C$95</c:f>
              <c:numCache>
                <c:formatCode>0.00%</c:formatCode>
                <c:ptCount val="28"/>
                <c:pt idx="0">
                  <c:v>1.7000000000000001E-2</c:v>
                </c:pt>
                <c:pt idx="1">
                  <c:v>1E-3</c:v>
                </c:pt>
                <c:pt idx="2">
                  <c:v>2.1999999999999999E-2</c:v>
                </c:pt>
                <c:pt idx="3">
                  <c:v>1.6E-2</c:v>
                </c:pt>
                <c:pt idx="4">
                  <c:v>7.0000000000000001E-3</c:v>
                </c:pt>
                <c:pt idx="5">
                  <c:v>4.0000000000000001E-3</c:v>
                </c:pt>
                <c:pt idx="6">
                  <c:v>0</c:v>
                </c:pt>
                <c:pt idx="7">
                  <c:v>0</c:v>
                </c:pt>
                <c:pt idx="8">
                  <c:v>0</c:v>
                </c:pt>
                <c:pt idx="9">
                  <c:v>1.6E-2</c:v>
                </c:pt>
                <c:pt idx="10">
                  <c:v>0</c:v>
                </c:pt>
                <c:pt idx="11">
                  <c:v>0</c:v>
                </c:pt>
                <c:pt idx="12">
                  <c:v>7.0000000000000001E-3</c:v>
                </c:pt>
                <c:pt idx="13">
                  <c:v>0</c:v>
                </c:pt>
                <c:pt idx="14">
                  <c:v>2E-3</c:v>
                </c:pt>
                <c:pt idx="15">
                  <c:v>1.7999999999999999E-2</c:v>
                </c:pt>
                <c:pt idx="16">
                  <c:v>1.4E-2</c:v>
                </c:pt>
                <c:pt idx="17">
                  <c:v>1.6E-2</c:v>
                </c:pt>
                <c:pt idx="18">
                  <c:v>0</c:v>
                </c:pt>
                <c:pt idx="19">
                  <c:v>5.2999999999999999E-2</c:v>
                </c:pt>
                <c:pt idx="20">
                  <c:v>1.2E-2</c:v>
                </c:pt>
                <c:pt idx="21">
                  <c:v>2.7E-2</c:v>
                </c:pt>
                <c:pt idx="22">
                  <c:v>1.2999999999999999E-2</c:v>
                </c:pt>
                <c:pt idx="23">
                  <c:v>2.7E-2</c:v>
                </c:pt>
                <c:pt idx="24">
                  <c:v>4.0000000000000001E-3</c:v>
                </c:pt>
                <c:pt idx="25">
                  <c:v>1.4E-2</c:v>
                </c:pt>
                <c:pt idx="26">
                  <c:v>0</c:v>
                </c:pt>
                <c:pt idx="27">
                  <c:v>0.01</c:v>
                </c:pt>
              </c:numCache>
            </c:numRef>
          </c:val>
          <c:extLst>
            <c:ext xmlns:c16="http://schemas.microsoft.com/office/drawing/2014/chart" uri="{C3380CC4-5D6E-409C-BE32-E72D297353CC}">
              <c16:uniqueId val="{00000000-8D8C-4D92-ABC1-CBE8CAB5DED2}"/>
            </c:ext>
          </c:extLst>
        </c:ser>
        <c:ser>
          <c:idx val="1"/>
          <c:order val="1"/>
          <c:tx>
            <c:strRef>
              <c:f>Sheet1!$D$67</c:f>
              <c:strCache>
                <c:ptCount val="1"/>
                <c:pt idx="0">
                  <c:v>4</c:v>
                </c:pt>
              </c:strCache>
            </c:strRef>
          </c:tx>
          <c:spPr>
            <a:solidFill>
              <a:srgbClr val="00FF00"/>
            </a:solidFill>
            <a:ln>
              <a:noFill/>
            </a:ln>
            <a:effectLst/>
          </c:spPr>
          <c:invertIfNegative val="0"/>
          <c:cat>
            <c:multiLvlStrRef>
              <c:f>Sheet1!$A$68:$B$95</c:f>
              <c:multiLvlStrCache>
                <c:ptCount val="28"/>
                <c:lvl>
                  <c:pt idx="0">
                    <c:v>Medicinal</c:v>
                  </c:pt>
                  <c:pt idx="1">
                    <c:v>Edibility</c:v>
                  </c:pt>
                  <c:pt idx="2">
                    <c:v>Medicinal</c:v>
                  </c:pt>
                  <c:pt idx="3">
                    <c:v>Edibility</c:v>
                  </c:pt>
                  <c:pt idx="4">
                    <c:v>Medicinal</c:v>
                  </c:pt>
                  <c:pt idx="5">
                    <c:v>Edibility</c:v>
                  </c:pt>
                  <c:pt idx="6">
                    <c:v>Medicinal</c:v>
                  </c:pt>
                  <c:pt idx="7">
                    <c:v>Edibility</c:v>
                  </c:pt>
                  <c:pt idx="8">
                    <c:v>Medicinal</c:v>
                  </c:pt>
                  <c:pt idx="9">
                    <c:v>Edibility</c:v>
                  </c:pt>
                  <c:pt idx="10">
                    <c:v>Medicinal</c:v>
                  </c:pt>
                  <c:pt idx="11">
                    <c:v>Edibility</c:v>
                  </c:pt>
                  <c:pt idx="12">
                    <c:v>Medicinal</c:v>
                  </c:pt>
                  <c:pt idx="13">
                    <c:v>Edibility</c:v>
                  </c:pt>
                  <c:pt idx="14">
                    <c:v>Medicinal</c:v>
                  </c:pt>
                  <c:pt idx="15">
                    <c:v>Edibility</c:v>
                  </c:pt>
                  <c:pt idx="16">
                    <c:v>Medicinal</c:v>
                  </c:pt>
                  <c:pt idx="17">
                    <c:v>Edibility</c:v>
                  </c:pt>
                  <c:pt idx="18">
                    <c:v>Medicinal</c:v>
                  </c:pt>
                  <c:pt idx="19">
                    <c:v>Edibility</c:v>
                  </c:pt>
                  <c:pt idx="20">
                    <c:v>Medicinal</c:v>
                  </c:pt>
                  <c:pt idx="21">
                    <c:v>Edibility</c:v>
                  </c:pt>
                  <c:pt idx="22">
                    <c:v>Medicinal</c:v>
                  </c:pt>
                  <c:pt idx="23">
                    <c:v>Edibility</c:v>
                  </c:pt>
                  <c:pt idx="24">
                    <c:v>Medicinal</c:v>
                  </c:pt>
                  <c:pt idx="25">
                    <c:v>Edibility</c:v>
                  </c:pt>
                  <c:pt idx="26">
                    <c:v>Medicinal</c:v>
                  </c:pt>
                  <c:pt idx="27">
                    <c:v>Edibility</c:v>
                  </c:pt>
                </c:lvl>
                <c:lvl>
                  <c:pt idx="0">
                    <c:v>LA, CA</c:v>
                  </c:pt>
                  <c:pt idx="2">
                    <c:v>SF, CA</c:v>
                  </c:pt>
                  <c:pt idx="4">
                    <c:v>EP, TX</c:v>
                  </c:pt>
                  <c:pt idx="6">
                    <c:v>Hou, TX</c:v>
                  </c:pt>
                  <c:pt idx="8">
                    <c:v>Cas, WY</c:v>
                  </c:pt>
                  <c:pt idx="10">
                    <c:v>Pho, AZ</c:v>
                  </c:pt>
                  <c:pt idx="12">
                    <c:v>Alb, NM</c:v>
                  </c:pt>
                  <c:pt idx="14">
                    <c:v>Phil, PA</c:v>
                  </c:pt>
                  <c:pt idx="16">
                    <c:v>Sea, WA</c:v>
                  </c:pt>
                  <c:pt idx="18">
                    <c:v>NY, NY</c:v>
                  </c:pt>
                  <c:pt idx="20">
                    <c:v>Chi, IL</c:v>
                  </c:pt>
                  <c:pt idx="22">
                    <c:v>Wash, DC</c:v>
                  </c:pt>
                  <c:pt idx="24">
                    <c:v>Tor, ON</c:v>
                  </c:pt>
                  <c:pt idx="26">
                    <c:v>Minn, MN</c:v>
                  </c:pt>
                </c:lvl>
              </c:multiLvlStrCache>
            </c:multiLvlStrRef>
          </c:cat>
          <c:val>
            <c:numRef>
              <c:f>Sheet1!$D$68:$D$95</c:f>
              <c:numCache>
                <c:formatCode>0.00%</c:formatCode>
                <c:ptCount val="28"/>
                <c:pt idx="0">
                  <c:v>0</c:v>
                </c:pt>
                <c:pt idx="1">
                  <c:v>5.8999999999999997E-2</c:v>
                </c:pt>
                <c:pt idx="2">
                  <c:v>0.159</c:v>
                </c:pt>
                <c:pt idx="3">
                  <c:v>7.9000000000000001E-2</c:v>
                </c:pt>
                <c:pt idx="4">
                  <c:v>0</c:v>
                </c:pt>
                <c:pt idx="5">
                  <c:v>0.108</c:v>
                </c:pt>
                <c:pt idx="6">
                  <c:v>0</c:v>
                </c:pt>
                <c:pt idx="7">
                  <c:v>0</c:v>
                </c:pt>
                <c:pt idx="8">
                  <c:v>0</c:v>
                </c:pt>
                <c:pt idx="9">
                  <c:v>3.5999999999999997E-2</c:v>
                </c:pt>
                <c:pt idx="10">
                  <c:v>0</c:v>
                </c:pt>
                <c:pt idx="11">
                  <c:v>4.3999999999999997E-2</c:v>
                </c:pt>
                <c:pt idx="12">
                  <c:v>0</c:v>
                </c:pt>
                <c:pt idx="13">
                  <c:v>0.112</c:v>
                </c:pt>
                <c:pt idx="14">
                  <c:v>0</c:v>
                </c:pt>
                <c:pt idx="15">
                  <c:v>0.14899999999999999</c:v>
                </c:pt>
                <c:pt idx="16">
                  <c:v>4.0000000000000001E-3</c:v>
                </c:pt>
                <c:pt idx="17">
                  <c:v>5.3999999999999999E-2</c:v>
                </c:pt>
                <c:pt idx="18">
                  <c:v>0</c:v>
                </c:pt>
                <c:pt idx="19">
                  <c:v>0.14699999999999999</c:v>
                </c:pt>
                <c:pt idx="20">
                  <c:v>0</c:v>
                </c:pt>
                <c:pt idx="21">
                  <c:v>4.3999999999999997E-2</c:v>
                </c:pt>
                <c:pt idx="22">
                  <c:v>1E-3</c:v>
                </c:pt>
                <c:pt idx="23">
                  <c:v>7.3999999999999996E-2</c:v>
                </c:pt>
                <c:pt idx="24">
                  <c:v>8.0000000000000002E-3</c:v>
                </c:pt>
                <c:pt idx="25">
                  <c:v>4.8000000000000001E-2</c:v>
                </c:pt>
                <c:pt idx="26">
                  <c:v>4.0000000000000001E-3</c:v>
                </c:pt>
                <c:pt idx="27">
                  <c:v>4.7E-2</c:v>
                </c:pt>
              </c:numCache>
            </c:numRef>
          </c:val>
          <c:extLst>
            <c:ext xmlns:c16="http://schemas.microsoft.com/office/drawing/2014/chart" uri="{C3380CC4-5D6E-409C-BE32-E72D297353CC}">
              <c16:uniqueId val="{00000001-8D8C-4D92-ABC1-CBE8CAB5DED2}"/>
            </c:ext>
          </c:extLst>
        </c:ser>
        <c:ser>
          <c:idx val="2"/>
          <c:order val="2"/>
          <c:tx>
            <c:strRef>
              <c:f>Sheet1!$E$67</c:f>
              <c:strCache>
                <c:ptCount val="1"/>
                <c:pt idx="0">
                  <c:v>3</c:v>
                </c:pt>
              </c:strCache>
            </c:strRef>
          </c:tx>
          <c:spPr>
            <a:solidFill>
              <a:schemeClr val="accent2">
                <a:lumMod val="60000"/>
                <a:lumOff val="40000"/>
              </a:schemeClr>
            </a:solidFill>
            <a:ln>
              <a:noFill/>
            </a:ln>
            <a:effectLst/>
          </c:spPr>
          <c:invertIfNegative val="0"/>
          <c:cat>
            <c:multiLvlStrRef>
              <c:f>Sheet1!$A$68:$B$95</c:f>
              <c:multiLvlStrCache>
                <c:ptCount val="28"/>
                <c:lvl>
                  <c:pt idx="0">
                    <c:v>Medicinal</c:v>
                  </c:pt>
                  <c:pt idx="1">
                    <c:v>Edibility</c:v>
                  </c:pt>
                  <c:pt idx="2">
                    <c:v>Medicinal</c:v>
                  </c:pt>
                  <c:pt idx="3">
                    <c:v>Edibility</c:v>
                  </c:pt>
                  <c:pt idx="4">
                    <c:v>Medicinal</c:v>
                  </c:pt>
                  <c:pt idx="5">
                    <c:v>Edibility</c:v>
                  </c:pt>
                  <c:pt idx="6">
                    <c:v>Medicinal</c:v>
                  </c:pt>
                  <c:pt idx="7">
                    <c:v>Edibility</c:v>
                  </c:pt>
                  <c:pt idx="8">
                    <c:v>Medicinal</c:v>
                  </c:pt>
                  <c:pt idx="9">
                    <c:v>Edibility</c:v>
                  </c:pt>
                  <c:pt idx="10">
                    <c:v>Medicinal</c:v>
                  </c:pt>
                  <c:pt idx="11">
                    <c:v>Edibility</c:v>
                  </c:pt>
                  <c:pt idx="12">
                    <c:v>Medicinal</c:v>
                  </c:pt>
                  <c:pt idx="13">
                    <c:v>Edibility</c:v>
                  </c:pt>
                  <c:pt idx="14">
                    <c:v>Medicinal</c:v>
                  </c:pt>
                  <c:pt idx="15">
                    <c:v>Edibility</c:v>
                  </c:pt>
                  <c:pt idx="16">
                    <c:v>Medicinal</c:v>
                  </c:pt>
                  <c:pt idx="17">
                    <c:v>Edibility</c:v>
                  </c:pt>
                  <c:pt idx="18">
                    <c:v>Medicinal</c:v>
                  </c:pt>
                  <c:pt idx="19">
                    <c:v>Edibility</c:v>
                  </c:pt>
                  <c:pt idx="20">
                    <c:v>Medicinal</c:v>
                  </c:pt>
                  <c:pt idx="21">
                    <c:v>Edibility</c:v>
                  </c:pt>
                  <c:pt idx="22">
                    <c:v>Medicinal</c:v>
                  </c:pt>
                  <c:pt idx="23">
                    <c:v>Edibility</c:v>
                  </c:pt>
                  <c:pt idx="24">
                    <c:v>Medicinal</c:v>
                  </c:pt>
                  <c:pt idx="25">
                    <c:v>Edibility</c:v>
                  </c:pt>
                  <c:pt idx="26">
                    <c:v>Medicinal</c:v>
                  </c:pt>
                  <c:pt idx="27">
                    <c:v>Edibility</c:v>
                  </c:pt>
                </c:lvl>
                <c:lvl>
                  <c:pt idx="0">
                    <c:v>LA, CA</c:v>
                  </c:pt>
                  <c:pt idx="2">
                    <c:v>SF, CA</c:v>
                  </c:pt>
                  <c:pt idx="4">
                    <c:v>EP, TX</c:v>
                  </c:pt>
                  <c:pt idx="6">
                    <c:v>Hou, TX</c:v>
                  </c:pt>
                  <c:pt idx="8">
                    <c:v>Cas, WY</c:v>
                  </c:pt>
                  <c:pt idx="10">
                    <c:v>Pho, AZ</c:v>
                  </c:pt>
                  <c:pt idx="12">
                    <c:v>Alb, NM</c:v>
                  </c:pt>
                  <c:pt idx="14">
                    <c:v>Phil, PA</c:v>
                  </c:pt>
                  <c:pt idx="16">
                    <c:v>Sea, WA</c:v>
                  </c:pt>
                  <c:pt idx="18">
                    <c:v>NY, NY</c:v>
                  </c:pt>
                  <c:pt idx="20">
                    <c:v>Chi, IL</c:v>
                  </c:pt>
                  <c:pt idx="22">
                    <c:v>Wash, DC</c:v>
                  </c:pt>
                  <c:pt idx="24">
                    <c:v>Tor, ON</c:v>
                  </c:pt>
                  <c:pt idx="26">
                    <c:v>Minn, MN</c:v>
                  </c:pt>
                </c:lvl>
              </c:multiLvlStrCache>
            </c:multiLvlStrRef>
          </c:cat>
          <c:val>
            <c:numRef>
              <c:f>Sheet1!$E$68:$E$95</c:f>
              <c:numCache>
                <c:formatCode>0.00%</c:formatCode>
                <c:ptCount val="28"/>
                <c:pt idx="0">
                  <c:v>0.13100000000000001</c:v>
                </c:pt>
                <c:pt idx="1">
                  <c:v>5.8999999999999997E-2</c:v>
                </c:pt>
                <c:pt idx="2">
                  <c:v>8.4000000000000005E-2</c:v>
                </c:pt>
                <c:pt idx="3">
                  <c:v>6.5000000000000002E-2</c:v>
                </c:pt>
                <c:pt idx="4">
                  <c:v>8.8999999999999996E-2</c:v>
                </c:pt>
                <c:pt idx="5">
                  <c:v>2.7E-2</c:v>
                </c:pt>
                <c:pt idx="6">
                  <c:v>4.5999999999999999E-2</c:v>
                </c:pt>
                <c:pt idx="7">
                  <c:v>2.5999999999999999E-2</c:v>
                </c:pt>
                <c:pt idx="8">
                  <c:v>0.107</c:v>
                </c:pt>
                <c:pt idx="9">
                  <c:v>0.251</c:v>
                </c:pt>
                <c:pt idx="10">
                  <c:v>5.2999999999999999E-2</c:v>
                </c:pt>
                <c:pt idx="11">
                  <c:v>4.9000000000000002E-2</c:v>
                </c:pt>
                <c:pt idx="12">
                  <c:v>0.1</c:v>
                </c:pt>
                <c:pt idx="13">
                  <c:v>7.0000000000000007E-2</c:v>
                </c:pt>
                <c:pt idx="14">
                  <c:v>0.22800000000000001</c:v>
                </c:pt>
                <c:pt idx="15">
                  <c:v>0.21</c:v>
                </c:pt>
                <c:pt idx="16">
                  <c:v>0.10100000000000001</c:v>
                </c:pt>
                <c:pt idx="17">
                  <c:v>0.22900000000000001</c:v>
                </c:pt>
                <c:pt idx="18">
                  <c:v>0.31</c:v>
                </c:pt>
                <c:pt idx="19">
                  <c:v>0.312</c:v>
                </c:pt>
                <c:pt idx="20">
                  <c:v>0.17</c:v>
                </c:pt>
                <c:pt idx="21">
                  <c:v>0.218</c:v>
                </c:pt>
                <c:pt idx="22">
                  <c:v>0.154</c:v>
                </c:pt>
                <c:pt idx="23">
                  <c:v>0.34200000000000003</c:v>
                </c:pt>
                <c:pt idx="24">
                  <c:v>0.27200000000000002</c:v>
                </c:pt>
                <c:pt idx="25">
                  <c:v>0.30099999999999999</c:v>
                </c:pt>
                <c:pt idx="26">
                  <c:v>0.15</c:v>
                </c:pt>
                <c:pt idx="27">
                  <c:v>0.25700000000000001</c:v>
                </c:pt>
              </c:numCache>
            </c:numRef>
          </c:val>
          <c:extLst>
            <c:ext xmlns:c16="http://schemas.microsoft.com/office/drawing/2014/chart" uri="{C3380CC4-5D6E-409C-BE32-E72D297353CC}">
              <c16:uniqueId val="{00000002-8D8C-4D92-ABC1-CBE8CAB5DED2}"/>
            </c:ext>
          </c:extLst>
        </c:ser>
        <c:ser>
          <c:idx val="3"/>
          <c:order val="3"/>
          <c:tx>
            <c:strRef>
              <c:f>Sheet1!$F$67</c:f>
              <c:strCache>
                <c:ptCount val="1"/>
                <c:pt idx="0">
                  <c:v>2</c:v>
                </c:pt>
              </c:strCache>
            </c:strRef>
          </c:tx>
          <c:spPr>
            <a:solidFill>
              <a:schemeClr val="accent5">
                <a:lumMod val="75000"/>
              </a:schemeClr>
            </a:solidFill>
            <a:ln>
              <a:noFill/>
            </a:ln>
            <a:effectLst/>
          </c:spPr>
          <c:invertIfNegative val="0"/>
          <c:cat>
            <c:multiLvlStrRef>
              <c:f>Sheet1!$A$68:$B$95</c:f>
              <c:multiLvlStrCache>
                <c:ptCount val="28"/>
                <c:lvl>
                  <c:pt idx="0">
                    <c:v>Medicinal</c:v>
                  </c:pt>
                  <c:pt idx="1">
                    <c:v>Edibility</c:v>
                  </c:pt>
                  <c:pt idx="2">
                    <c:v>Medicinal</c:v>
                  </c:pt>
                  <c:pt idx="3">
                    <c:v>Edibility</c:v>
                  </c:pt>
                  <c:pt idx="4">
                    <c:v>Medicinal</c:v>
                  </c:pt>
                  <c:pt idx="5">
                    <c:v>Edibility</c:v>
                  </c:pt>
                  <c:pt idx="6">
                    <c:v>Medicinal</c:v>
                  </c:pt>
                  <c:pt idx="7">
                    <c:v>Edibility</c:v>
                  </c:pt>
                  <c:pt idx="8">
                    <c:v>Medicinal</c:v>
                  </c:pt>
                  <c:pt idx="9">
                    <c:v>Edibility</c:v>
                  </c:pt>
                  <c:pt idx="10">
                    <c:v>Medicinal</c:v>
                  </c:pt>
                  <c:pt idx="11">
                    <c:v>Edibility</c:v>
                  </c:pt>
                  <c:pt idx="12">
                    <c:v>Medicinal</c:v>
                  </c:pt>
                  <c:pt idx="13">
                    <c:v>Edibility</c:v>
                  </c:pt>
                  <c:pt idx="14">
                    <c:v>Medicinal</c:v>
                  </c:pt>
                  <c:pt idx="15">
                    <c:v>Edibility</c:v>
                  </c:pt>
                  <c:pt idx="16">
                    <c:v>Medicinal</c:v>
                  </c:pt>
                  <c:pt idx="17">
                    <c:v>Edibility</c:v>
                  </c:pt>
                  <c:pt idx="18">
                    <c:v>Medicinal</c:v>
                  </c:pt>
                  <c:pt idx="19">
                    <c:v>Edibility</c:v>
                  </c:pt>
                  <c:pt idx="20">
                    <c:v>Medicinal</c:v>
                  </c:pt>
                  <c:pt idx="21">
                    <c:v>Edibility</c:v>
                  </c:pt>
                  <c:pt idx="22">
                    <c:v>Medicinal</c:v>
                  </c:pt>
                  <c:pt idx="23">
                    <c:v>Edibility</c:v>
                  </c:pt>
                  <c:pt idx="24">
                    <c:v>Medicinal</c:v>
                  </c:pt>
                  <c:pt idx="25">
                    <c:v>Edibility</c:v>
                  </c:pt>
                  <c:pt idx="26">
                    <c:v>Medicinal</c:v>
                  </c:pt>
                  <c:pt idx="27">
                    <c:v>Edibility</c:v>
                  </c:pt>
                </c:lvl>
                <c:lvl>
                  <c:pt idx="0">
                    <c:v>LA, CA</c:v>
                  </c:pt>
                  <c:pt idx="2">
                    <c:v>SF, CA</c:v>
                  </c:pt>
                  <c:pt idx="4">
                    <c:v>EP, TX</c:v>
                  </c:pt>
                  <c:pt idx="6">
                    <c:v>Hou, TX</c:v>
                  </c:pt>
                  <c:pt idx="8">
                    <c:v>Cas, WY</c:v>
                  </c:pt>
                  <c:pt idx="10">
                    <c:v>Pho, AZ</c:v>
                  </c:pt>
                  <c:pt idx="12">
                    <c:v>Alb, NM</c:v>
                  </c:pt>
                  <c:pt idx="14">
                    <c:v>Phil, PA</c:v>
                  </c:pt>
                  <c:pt idx="16">
                    <c:v>Sea, WA</c:v>
                  </c:pt>
                  <c:pt idx="18">
                    <c:v>NY, NY</c:v>
                  </c:pt>
                  <c:pt idx="20">
                    <c:v>Chi, IL</c:v>
                  </c:pt>
                  <c:pt idx="22">
                    <c:v>Wash, DC</c:v>
                  </c:pt>
                  <c:pt idx="24">
                    <c:v>Tor, ON</c:v>
                  </c:pt>
                  <c:pt idx="26">
                    <c:v>Minn, MN</c:v>
                  </c:pt>
                </c:lvl>
              </c:multiLvlStrCache>
            </c:multiLvlStrRef>
          </c:cat>
          <c:val>
            <c:numRef>
              <c:f>Sheet1!$F$68:$F$95</c:f>
              <c:numCache>
                <c:formatCode>0.00%</c:formatCode>
                <c:ptCount val="28"/>
                <c:pt idx="0">
                  <c:v>0.216</c:v>
                </c:pt>
                <c:pt idx="1">
                  <c:v>0.217</c:v>
                </c:pt>
                <c:pt idx="2">
                  <c:v>0.222</c:v>
                </c:pt>
                <c:pt idx="3">
                  <c:v>8.2000000000000003E-2</c:v>
                </c:pt>
                <c:pt idx="4">
                  <c:v>0.372</c:v>
                </c:pt>
                <c:pt idx="5">
                  <c:v>0.106</c:v>
                </c:pt>
                <c:pt idx="6">
                  <c:v>0.52</c:v>
                </c:pt>
                <c:pt idx="7">
                  <c:v>0.41799999999999998</c:v>
                </c:pt>
                <c:pt idx="8">
                  <c:v>0.45700000000000002</c:v>
                </c:pt>
                <c:pt idx="9">
                  <c:v>0.20200000000000001</c:v>
                </c:pt>
                <c:pt idx="10">
                  <c:v>0.108</c:v>
                </c:pt>
                <c:pt idx="11">
                  <c:v>0.26500000000000001</c:v>
                </c:pt>
                <c:pt idx="12">
                  <c:v>0.45100000000000001</c:v>
                </c:pt>
                <c:pt idx="13">
                  <c:v>0.36199999999999999</c:v>
                </c:pt>
                <c:pt idx="14">
                  <c:v>0.30599999999999999</c:v>
                </c:pt>
                <c:pt idx="15">
                  <c:v>0.2</c:v>
                </c:pt>
                <c:pt idx="16">
                  <c:v>0.378</c:v>
                </c:pt>
                <c:pt idx="17">
                  <c:v>0.36899999999999999</c:v>
                </c:pt>
                <c:pt idx="18">
                  <c:v>0.37</c:v>
                </c:pt>
                <c:pt idx="19">
                  <c:v>0.26400000000000001</c:v>
                </c:pt>
                <c:pt idx="20">
                  <c:v>0.307</c:v>
                </c:pt>
                <c:pt idx="21">
                  <c:v>0.216</c:v>
                </c:pt>
                <c:pt idx="22">
                  <c:v>0.379</c:v>
                </c:pt>
                <c:pt idx="23">
                  <c:v>0.27500000000000002</c:v>
                </c:pt>
                <c:pt idx="24">
                  <c:v>0.32300000000000001</c:v>
                </c:pt>
                <c:pt idx="25">
                  <c:v>0.38</c:v>
                </c:pt>
                <c:pt idx="26">
                  <c:v>0.315</c:v>
                </c:pt>
                <c:pt idx="27">
                  <c:v>0.35899999999999999</c:v>
                </c:pt>
              </c:numCache>
            </c:numRef>
          </c:val>
          <c:extLst>
            <c:ext xmlns:c16="http://schemas.microsoft.com/office/drawing/2014/chart" uri="{C3380CC4-5D6E-409C-BE32-E72D297353CC}">
              <c16:uniqueId val="{00000003-8D8C-4D92-ABC1-CBE8CAB5DED2}"/>
            </c:ext>
          </c:extLst>
        </c:ser>
        <c:ser>
          <c:idx val="4"/>
          <c:order val="4"/>
          <c:tx>
            <c:strRef>
              <c:f>Sheet1!$G$67</c:f>
              <c:strCache>
                <c:ptCount val="1"/>
                <c:pt idx="0">
                  <c:v>1</c:v>
                </c:pt>
              </c:strCache>
            </c:strRef>
          </c:tx>
          <c:spPr>
            <a:solidFill>
              <a:srgbClr val="FFFF00"/>
            </a:solidFill>
            <a:ln>
              <a:noFill/>
            </a:ln>
            <a:effectLst/>
          </c:spPr>
          <c:invertIfNegative val="0"/>
          <c:cat>
            <c:multiLvlStrRef>
              <c:f>Sheet1!$A$68:$B$95</c:f>
              <c:multiLvlStrCache>
                <c:ptCount val="28"/>
                <c:lvl>
                  <c:pt idx="0">
                    <c:v>Medicinal</c:v>
                  </c:pt>
                  <c:pt idx="1">
                    <c:v>Edibility</c:v>
                  </c:pt>
                  <c:pt idx="2">
                    <c:v>Medicinal</c:v>
                  </c:pt>
                  <c:pt idx="3">
                    <c:v>Edibility</c:v>
                  </c:pt>
                  <c:pt idx="4">
                    <c:v>Medicinal</c:v>
                  </c:pt>
                  <c:pt idx="5">
                    <c:v>Edibility</c:v>
                  </c:pt>
                  <c:pt idx="6">
                    <c:v>Medicinal</c:v>
                  </c:pt>
                  <c:pt idx="7">
                    <c:v>Edibility</c:v>
                  </c:pt>
                  <c:pt idx="8">
                    <c:v>Medicinal</c:v>
                  </c:pt>
                  <c:pt idx="9">
                    <c:v>Edibility</c:v>
                  </c:pt>
                  <c:pt idx="10">
                    <c:v>Medicinal</c:v>
                  </c:pt>
                  <c:pt idx="11">
                    <c:v>Edibility</c:v>
                  </c:pt>
                  <c:pt idx="12">
                    <c:v>Medicinal</c:v>
                  </c:pt>
                  <c:pt idx="13">
                    <c:v>Edibility</c:v>
                  </c:pt>
                  <c:pt idx="14">
                    <c:v>Medicinal</c:v>
                  </c:pt>
                  <c:pt idx="15">
                    <c:v>Edibility</c:v>
                  </c:pt>
                  <c:pt idx="16">
                    <c:v>Medicinal</c:v>
                  </c:pt>
                  <c:pt idx="17">
                    <c:v>Edibility</c:v>
                  </c:pt>
                  <c:pt idx="18">
                    <c:v>Medicinal</c:v>
                  </c:pt>
                  <c:pt idx="19">
                    <c:v>Edibility</c:v>
                  </c:pt>
                  <c:pt idx="20">
                    <c:v>Medicinal</c:v>
                  </c:pt>
                  <c:pt idx="21">
                    <c:v>Edibility</c:v>
                  </c:pt>
                  <c:pt idx="22">
                    <c:v>Medicinal</c:v>
                  </c:pt>
                  <c:pt idx="23">
                    <c:v>Edibility</c:v>
                  </c:pt>
                  <c:pt idx="24">
                    <c:v>Medicinal</c:v>
                  </c:pt>
                  <c:pt idx="25">
                    <c:v>Edibility</c:v>
                  </c:pt>
                  <c:pt idx="26">
                    <c:v>Medicinal</c:v>
                  </c:pt>
                  <c:pt idx="27">
                    <c:v>Edibility</c:v>
                  </c:pt>
                </c:lvl>
                <c:lvl>
                  <c:pt idx="0">
                    <c:v>LA, CA</c:v>
                  </c:pt>
                  <c:pt idx="2">
                    <c:v>SF, CA</c:v>
                  </c:pt>
                  <c:pt idx="4">
                    <c:v>EP, TX</c:v>
                  </c:pt>
                  <c:pt idx="6">
                    <c:v>Hou, TX</c:v>
                  </c:pt>
                  <c:pt idx="8">
                    <c:v>Cas, WY</c:v>
                  </c:pt>
                  <c:pt idx="10">
                    <c:v>Pho, AZ</c:v>
                  </c:pt>
                  <c:pt idx="12">
                    <c:v>Alb, NM</c:v>
                  </c:pt>
                  <c:pt idx="14">
                    <c:v>Phil, PA</c:v>
                  </c:pt>
                  <c:pt idx="16">
                    <c:v>Sea, WA</c:v>
                  </c:pt>
                  <c:pt idx="18">
                    <c:v>NY, NY</c:v>
                  </c:pt>
                  <c:pt idx="20">
                    <c:v>Chi, IL</c:v>
                  </c:pt>
                  <c:pt idx="22">
                    <c:v>Wash, DC</c:v>
                  </c:pt>
                  <c:pt idx="24">
                    <c:v>Tor, ON</c:v>
                  </c:pt>
                  <c:pt idx="26">
                    <c:v>Minn, MN</c:v>
                  </c:pt>
                </c:lvl>
              </c:multiLvlStrCache>
            </c:multiLvlStrRef>
          </c:cat>
          <c:val>
            <c:numRef>
              <c:f>Sheet1!$G$68:$G$95</c:f>
              <c:numCache>
                <c:formatCode>0.00%</c:formatCode>
                <c:ptCount val="28"/>
                <c:pt idx="0">
                  <c:v>8.8999999999999996E-2</c:v>
                </c:pt>
                <c:pt idx="1">
                  <c:v>9.8000000000000004E-2</c:v>
                </c:pt>
                <c:pt idx="2">
                  <c:v>7.6999999999999999E-2</c:v>
                </c:pt>
                <c:pt idx="3">
                  <c:v>0.317</c:v>
                </c:pt>
                <c:pt idx="4">
                  <c:v>7.3999999999999996E-2</c:v>
                </c:pt>
                <c:pt idx="5">
                  <c:v>4.1000000000000002E-2</c:v>
                </c:pt>
                <c:pt idx="6">
                  <c:v>0.17</c:v>
                </c:pt>
                <c:pt idx="7">
                  <c:v>0.25900000000000001</c:v>
                </c:pt>
                <c:pt idx="8">
                  <c:v>4.5999999999999999E-2</c:v>
                </c:pt>
                <c:pt idx="9">
                  <c:v>0.19400000000000001</c:v>
                </c:pt>
                <c:pt idx="10">
                  <c:v>6.2E-2</c:v>
                </c:pt>
                <c:pt idx="11">
                  <c:v>1.7999999999999999E-2</c:v>
                </c:pt>
                <c:pt idx="12">
                  <c:v>8.4000000000000005E-2</c:v>
                </c:pt>
                <c:pt idx="13">
                  <c:v>0.13700000000000001</c:v>
                </c:pt>
                <c:pt idx="14">
                  <c:v>0.182</c:v>
                </c:pt>
                <c:pt idx="15">
                  <c:v>0.18</c:v>
                </c:pt>
                <c:pt idx="16">
                  <c:v>0.29299999999999998</c:v>
                </c:pt>
                <c:pt idx="17">
                  <c:v>0.11799999999999999</c:v>
                </c:pt>
                <c:pt idx="18">
                  <c:v>0.154</c:v>
                </c:pt>
                <c:pt idx="19">
                  <c:v>0.13700000000000001</c:v>
                </c:pt>
                <c:pt idx="20">
                  <c:v>0.17799999999999999</c:v>
                </c:pt>
                <c:pt idx="21">
                  <c:v>0.16900000000000001</c:v>
                </c:pt>
                <c:pt idx="22">
                  <c:v>0.27500000000000002</c:v>
                </c:pt>
                <c:pt idx="23">
                  <c:v>0.14299999999999999</c:v>
                </c:pt>
                <c:pt idx="24">
                  <c:v>0.29399999999999998</c:v>
                </c:pt>
                <c:pt idx="25">
                  <c:v>0.16500000000000001</c:v>
                </c:pt>
                <c:pt idx="26">
                  <c:v>0.41499999999999998</c:v>
                </c:pt>
                <c:pt idx="27">
                  <c:v>0.25600000000000001</c:v>
                </c:pt>
              </c:numCache>
            </c:numRef>
          </c:val>
          <c:extLst>
            <c:ext xmlns:c16="http://schemas.microsoft.com/office/drawing/2014/chart" uri="{C3380CC4-5D6E-409C-BE32-E72D297353CC}">
              <c16:uniqueId val="{00000004-8D8C-4D92-ABC1-CBE8CAB5DED2}"/>
            </c:ext>
          </c:extLst>
        </c:ser>
        <c:ser>
          <c:idx val="5"/>
          <c:order val="5"/>
          <c:tx>
            <c:strRef>
              <c:f>Sheet1!$H$67</c:f>
              <c:strCache>
                <c:ptCount val="1"/>
                <c:pt idx="0">
                  <c:v>0</c:v>
                </c:pt>
              </c:strCache>
            </c:strRef>
          </c:tx>
          <c:spPr>
            <a:solidFill>
              <a:srgbClr val="FFC000"/>
            </a:solidFill>
            <a:ln>
              <a:noFill/>
            </a:ln>
            <a:effectLst/>
          </c:spPr>
          <c:invertIfNegative val="0"/>
          <c:cat>
            <c:multiLvlStrRef>
              <c:f>Sheet1!$A$68:$B$95</c:f>
              <c:multiLvlStrCache>
                <c:ptCount val="28"/>
                <c:lvl>
                  <c:pt idx="0">
                    <c:v>Medicinal</c:v>
                  </c:pt>
                  <c:pt idx="1">
                    <c:v>Edibility</c:v>
                  </c:pt>
                  <c:pt idx="2">
                    <c:v>Medicinal</c:v>
                  </c:pt>
                  <c:pt idx="3">
                    <c:v>Edibility</c:v>
                  </c:pt>
                  <c:pt idx="4">
                    <c:v>Medicinal</c:v>
                  </c:pt>
                  <c:pt idx="5">
                    <c:v>Edibility</c:v>
                  </c:pt>
                  <c:pt idx="6">
                    <c:v>Medicinal</c:v>
                  </c:pt>
                  <c:pt idx="7">
                    <c:v>Edibility</c:v>
                  </c:pt>
                  <c:pt idx="8">
                    <c:v>Medicinal</c:v>
                  </c:pt>
                  <c:pt idx="9">
                    <c:v>Edibility</c:v>
                  </c:pt>
                  <c:pt idx="10">
                    <c:v>Medicinal</c:v>
                  </c:pt>
                  <c:pt idx="11">
                    <c:v>Edibility</c:v>
                  </c:pt>
                  <c:pt idx="12">
                    <c:v>Medicinal</c:v>
                  </c:pt>
                  <c:pt idx="13">
                    <c:v>Edibility</c:v>
                  </c:pt>
                  <c:pt idx="14">
                    <c:v>Medicinal</c:v>
                  </c:pt>
                  <c:pt idx="15">
                    <c:v>Edibility</c:v>
                  </c:pt>
                  <c:pt idx="16">
                    <c:v>Medicinal</c:v>
                  </c:pt>
                  <c:pt idx="17">
                    <c:v>Edibility</c:v>
                  </c:pt>
                  <c:pt idx="18">
                    <c:v>Medicinal</c:v>
                  </c:pt>
                  <c:pt idx="19">
                    <c:v>Edibility</c:v>
                  </c:pt>
                  <c:pt idx="20">
                    <c:v>Medicinal</c:v>
                  </c:pt>
                  <c:pt idx="21">
                    <c:v>Edibility</c:v>
                  </c:pt>
                  <c:pt idx="22">
                    <c:v>Medicinal</c:v>
                  </c:pt>
                  <c:pt idx="23">
                    <c:v>Edibility</c:v>
                  </c:pt>
                  <c:pt idx="24">
                    <c:v>Medicinal</c:v>
                  </c:pt>
                  <c:pt idx="25">
                    <c:v>Edibility</c:v>
                  </c:pt>
                  <c:pt idx="26">
                    <c:v>Medicinal</c:v>
                  </c:pt>
                  <c:pt idx="27">
                    <c:v>Edibility</c:v>
                  </c:pt>
                </c:lvl>
                <c:lvl>
                  <c:pt idx="0">
                    <c:v>LA, CA</c:v>
                  </c:pt>
                  <c:pt idx="2">
                    <c:v>SF, CA</c:v>
                  </c:pt>
                  <c:pt idx="4">
                    <c:v>EP, TX</c:v>
                  </c:pt>
                  <c:pt idx="6">
                    <c:v>Hou, TX</c:v>
                  </c:pt>
                  <c:pt idx="8">
                    <c:v>Cas, WY</c:v>
                  </c:pt>
                  <c:pt idx="10">
                    <c:v>Pho, AZ</c:v>
                  </c:pt>
                  <c:pt idx="12">
                    <c:v>Alb, NM</c:v>
                  </c:pt>
                  <c:pt idx="14">
                    <c:v>Phil, PA</c:v>
                  </c:pt>
                  <c:pt idx="16">
                    <c:v>Sea, WA</c:v>
                  </c:pt>
                  <c:pt idx="18">
                    <c:v>NY, NY</c:v>
                  </c:pt>
                  <c:pt idx="20">
                    <c:v>Chi, IL</c:v>
                  </c:pt>
                  <c:pt idx="22">
                    <c:v>Wash, DC</c:v>
                  </c:pt>
                  <c:pt idx="24">
                    <c:v>Tor, ON</c:v>
                  </c:pt>
                  <c:pt idx="26">
                    <c:v>Minn, MN</c:v>
                  </c:pt>
                </c:lvl>
              </c:multiLvlStrCache>
            </c:multiLvlStrRef>
          </c:cat>
          <c:val>
            <c:numRef>
              <c:f>Sheet1!$H$68:$H$95</c:f>
              <c:numCache>
                <c:formatCode>0.00%</c:formatCode>
                <c:ptCount val="28"/>
                <c:pt idx="0">
                  <c:v>8.1000000000000003E-2</c:v>
                </c:pt>
                <c:pt idx="1">
                  <c:v>0.1</c:v>
                </c:pt>
                <c:pt idx="2">
                  <c:v>0.10100000000000001</c:v>
                </c:pt>
                <c:pt idx="3">
                  <c:v>0.106</c:v>
                </c:pt>
                <c:pt idx="4">
                  <c:v>1.4999999999999999E-2</c:v>
                </c:pt>
                <c:pt idx="5">
                  <c:v>0.27100000000000002</c:v>
                </c:pt>
                <c:pt idx="6">
                  <c:v>0</c:v>
                </c:pt>
                <c:pt idx="7">
                  <c:v>3.3000000000000002E-2</c:v>
                </c:pt>
                <c:pt idx="8">
                  <c:v>8.8999999999999996E-2</c:v>
                </c:pt>
                <c:pt idx="9">
                  <c:v>0</c:v>
                </c:pt>
                <c:pt idx="10">
                  <c:v>0.16200000000000001</c:v>
                </c:pt>
                <c:pt idx="11">
                  <c:v>8.9999999999999993E-3</c:v>
                </c:pt>
                <c:pt idx="12">
                  <c:v>5.1999999999999998E-2</c:v>
                </c:pt>
                <c:pt idx="13">
                  <c:v>1.2999999999999999E-2</c:v>
                </c:pt>
                <c:pt idx="14">
                  <c:v>4.9000000000000002E-2</c:v>
                </c:pt>
                <c:pt idx="15">
                  <c:v>0.01</c:v>
                </c:pt>
                <c:pt idx="16">
                  <c:v>3.5999999999999997E-2</c:v>
                </c:pt>
                <c:pt idx="17">
                  <c:v>0.04</c:v>
                </c:pt>
                <c:pt idx="18">
                  <c:v>7.9000000000000001E-2</c:v>
                </c:pt>
                <c:pt idx="19">
                  <c:v>0</c:v>
                </c:pt>
                <c:pt idx="20">
                  <c:v>5.8999999999999997E-2</c:v>
                </c:pt>
                <c:pt idx="21">
                  <c:v>5.1999999999999998E-2</c:v>
                </c:pt>
                <c:pt idx="22">
                  <c:v>6.2E-2</c:v>
                </c:pt>
                <c:pt idx="23">
                  <c:v>2.3E-2</c:v>
                </c:pt>
                <c:pt idx="24">
                  <c:v>0.08</c:v>
                </c:pt>
                <c:pt idx="25">
                  <c:v>7.2999999999999995E-2</c:v>
                </c:pt>
                <c:pt idx="26">
                  <c:v>8.2000000000000003E-2</c:v>
                </c:pt>
                <c:pt idx="27">
                  <c:v>3.6999999999999998E-2</c:v>
                </c:pt>
              </c:numCache>
            </c:numRef>
          </c:val>
          <c:extLst>
            <c:ext xmlns:c16="http://schemas.microsoft.com/office/drawing/2014/chart" uri="{C3380CC4-5D6E-409C-BE32-E72D297353CC}">
              <c16:uniqueId val="{00000005-8D8C-4D92-ABC1-CBE8CAB5DED2}"/>
            </c:ext>
          </c:extLst>
        </c:ser>
        <c:ser>
          <c:idx val="6"/>
          <c:order val="6"/>
          <c:tx>
            <c:strRef>
              <c:f>Sheet1!$I$67</c:f>
              <c:strCache>
                <c:ptCount val="1"/>
                <c:pt idx="0">
                  <c:v>NR</c:v>
                </c:pt>
              </c:strCache>
            </c:strRef>
          </c:tx>
          <c:spPr>
            <a:solidFill>
              <a:schemeClr val="bg1">
                <a:lumMod val="85000"/>
                <a:lumOff val="15000"/>
              </a:schemeClr>
            </a:solidFill>
            <a:ln>
              <a:noFill/>
            </a:ln>
            <a:effectLst/>
          </c:spPr>
          <c:invertIfNegative val="0"/>
          <c:cat>
            <c:multiLvlStrRef>
              <c:f>Sheet1!$A$68:$B$95</c:f>
              <c:multiLvlStrCache>
                <c:ptCount val="28"/>
                <c:lvl>
                  <c:pt idx="0">
                    <c:v>Medicinal</c:v>
                  </c:pt>
                  <c:pt idx="1">
                    <c:v>Edibility</c:v>
                  </c:pt>
                  <c:pt idx="2">
                    <c:v>Medicinal</c:v>
                  </c:pt>
                  <c:pt idx="3">
                    <c:v>Edibility</c:v>
                  </c:pt>
                  <c:pt idx="4">
                    <c:v>Medicinal</c:v>
                  </c:pt>
                  <c:pt idx="5">
                    <c:v>Edibility</c:v>
                  </c:pt>
                  <c:pt idx="6">
                    <c:v>Medicinal</c:v>
                  </c:pt>
                  <c:pt idx="7">
                    <c:v>Edibility</c:v>
                  </c:pt>
                  <c:pt idx="8">
                    <c:v>Medicinal</c:v>
                  </c:pt>
                  <c:pt idx="9">
                    <c:v>Edibility</c:v>
                  </c:pt>
                  <c:pt idx="10">
                    <c:v>Medicinal</c:v>
                  </c:pt>
                  <c:pt idx="11">
                    <c:v>Edibility</c:v>
                  </c:pt>
                  <c:pt idx="12">
                    <c:v>Medicinal</c:v>
                  </c:pt>
                  <c:pt idx="13">
                    <c:v>Edibility</c:v>
                  </c:pt>
                  <c:pt idx="14">
                    <c:v>Medicinal</c:v>
                  </c:pt>
                  <c:pt idx="15">
                    <c:v>Edibility</c:v>
                  </c:pt>
                  <c:pt idx="16">
                    <c:v>Medicinal</c:v>
                  </c:pt>
                  <c:pt idx="17">
                    <c:v>Edibility</c:v>
                  </c:pt>
                  <c:pt idx="18">
                    <c:v>Medicinal</c:v>
                  </c:pt>
                  <c:pt idx="19">
                    <c:v>Edibility</c:v>
                  </c:pt>
                  <c:pt idx="20">
                    <c:v>Medicinal</c:v>
                  </c:pt>
                  <c:pt idx="21">
                    <c:v>Edibility</c:v>
                  </c:pt>
                  <c:pt idx="22">
                    <c:v>Medicinal</c:v>
                  </c:pt>
                  <c:pt idx="23">
                    <c:v>Edibility</c:v>
                  </c:pt>
                  <c:pt idx="24">
                    <c:v>Medicinal</c:v>
                  </c:pt>
                  <c:pt idx="25">
                    <c:v>Edibility</c:v>
                  </c:pt>
                  <c:pt idx="26">
                    <c:v>Medicinal</c:v>
                  </c:pt>
                  <c:pt idx="27">
                    <c:v>Edibility</c:v>
                  </c:pt>
                </c:lvl>
                <c:lvl>
                  <c:pt idx="0">
                    <c:v>LA, CA</c:v>
                  </c:pt>
                  <c:pt idx="2">
                    <c:v>SF, CA</c:v>
                  </c:pt>
                  <c:pt idx="4">
                    <c:v>EP, TX</c:v>
                  </c:pt>
                  <c:pt idx="6">
                    <c:v>Hou, TX</c:v>
                  </c:pt>
                  <c:pt idx="8">
                    <c:v>Cas, WY</c:v>
                  </c:pt>
                  <c:pt idx="10">
                    <c:v>Pho, AZ</c:v>
                  </c:pt>
                  <c:pt idx="12">
                    <c:v>Alb, NM</c:v>
                  </c:pt>
                  <c:pt idx="14">
                    <c:v>Phil, PA</c:v>
                  </c:pt>
                  <c:pt idx="16">
                    <c:v>Sea, WA</c:v>
                  </c:pt>
                  <c:pt idx="18">
                    <c:v>NY, NY</c:v>
                  </c:pt>
                  <c:pt idx="20">
                    <c:v>Chi, IL</c:v>
                  </c:pt>
                  <c:pt idx="22">
                    <c:v>Wash, DC</c:v>
                  </c:pt>
                  <c:pt idx="24">
                    <c:v>Tor, ON</c:v>
                  </c:pt>
                  <c:pt idx="26">
                    <c:v>Minn, MN</c:v>
                  </c:pt>
                </c:lvl>
              </c:multiLvlStrCache>
            </c:multiLvlStrRef>
          </c:cat>
          <c:val>
            <c:numRef>
              <c:f>Sheet1!$I$68:$I$95</c:f>
              <c:numCache>
                <c:formatCode>0.00%</c:formatCode>
                <c:ptCount val="28"/>
                <c:pt idx="0">
                  <c:v>0.02</c:v>
                </c:pt>
                <c:pt idx="1">
                  <c:v>0.02</c:v>
                </c:pt>
                <c:pt idx="2">
                  <c:v>7.2999999999999995E-2</c:v>
                </c:pt>
                <c:pt idx="3">
                  <c:v>7.2999999999999995E-2</c:v>
                </c:pt>
                <c:pt idx="4">
                  <c:v>9.2999999999999999E-2</c:v>
                </c:pt>
                <c:pt idx="5">
                  <c:v>9.2999999999999999E-2</c:v>
                </c:pt>
                <c:pt idx="6">
                  <c:v>4.8000000000000001E-2</c:v>
                </c:pt>
                <c:pt idx="7">
                  <c:v>4.8000000000000001E-2</c:v>
                </c:pt>
                <c:pt idx="8">
                  <c:v>8.8999999999999996E-2</c:v>
                </c:pt>
                <c:pt idx="9">
                  <c:v>8.8999999999999996E-2</c:v>
                </c:pt>
                <c:pt idx="10">
                  <c:v>7.9000000000000001E-2</c:v>
                </c:pt>
                <c:pt idx="11">
                  <c:v>7.9000000000000001E-2</c:v>
                </c:pt>
                <c:pt idx="12">
                  <c:v>0.128</c:v>
                </c:pt>
                <c:pt idx="13">
                  <c:v>0.128</c:v>
                </c:pt>
                <c:pt idx="14">
                  <c:v>0.10299999999999999</c:v>
                </c:pt>
                <c:pt idx="15">
                  <c:v>0.10299999999999999</c:v>
                </c:pt>
                <c:pt idx="16">
                  <c:v>9.9000000000000005E-2</c:v>
                </c:pt>
                <c:pt idx="17">
                  <c:v>9.9000000000000005E-2</c:v>
                </c:pt>
                <c:pt idx="18">
                  <c:v>3.7999999999999999E-2</c:v>
                </c:pt>
                <c:pt idx="19">
                  <c:v>3.7999999999999999E-2</c:v>
                </c:pt>
                <c:pt idx="20">
                  <c:v>0.23100000000000001</c:v>
                </c:pt>
                <c:pt idx="21">
                  <c:v>0.23100000000000001</c:v>
                </c:pt>
                <c:pt idx="22">
                  <c:v>8.1000000000000003E-2</c:v>
                </c:pt>
                <c:pt idx="23">
                  <c:v>8.1000000000000003E-2</c:v>
                </c:pt>
                <c:pt idx="24">
                  <c:v>0</c:v>
                </c:pt>
                <c:pt idx="25">
                  <c:v>0</c:v>
                </c:pt>
                <c:pt idx="26">
                  <c:v>2.9000000000000001E-2</c:v>
                </c:pt>
                <c:pt idx="27">
                  <c:v>2.9000000000000001E-2</c:v>
                </c:pt>
              </c:numCache>
            </c:numRef>
          </c:val>
          <c:extLst>
            <c:ext xmlns:c16="http://schemas.microsoft.com/office/drawing/2014/chart" uri="{C3380CC4-5D6E-409C-BE32-E72D297353CC}">
              <c16:uniqueId val="{00000006-8D8C-4D92-ABC1-CBE8CAB5DED2}"/>
            </c:ext>
          </c:extLst>
        </c:ser>
        <c:ser>
          <c:idx val="7"/>
          <c:order val="7"/>
          <c:tx>
            <c:strRef>
              <c:f>Sheet1!$J$67</c:f>
              <c:strCache>
                <c:ptCount val="1"/>
                <c:pt idx="0">
                  <c:v>NRP</c:v>
                </c:pt>
              </c:strCache>
            </c:strRef>
          </c:tx>
          <c:spPr>
            <a:solidFill>
              <a:schemeClr val="tx1">
                <a:lumMod val="65000"/>
                <a:lumOff val="35000"/>
              </a:schemeClr>
            </a:solidFill>
            <a:ln>
              <a:noFill/>
            </a:ln>
            <a:effectLst/>
          </c:spPr>
          <c:invertIfNegative val="0"/>
          <c:cat>
            <c:multiLvlStrRef>
              <c:f>Sheet1!$A$68:$B$95</c:f>
              <c:multiLvlStrCache>
                <c:ptCount val="28"/>
                <c:lvl>
                  <c:pt idx="0">
                    <c:v>Medicinal</c:v>
                  </c:pt>
                  <c:pt idx="1">
                    <c:v>Edibility</c:v>
                  </c:pt>
                  <c:pt idx="2">
                    <c:v>Medicinal</c:v>
                  </c:pt>
                  <c:pt idx="3">
                    <c:v>Edibility</c:v>
                  </c:pt>
                  <c:pt idx="4">
                    <c:v>Medicinal</c:v>
                  </c:pt>
                  <c:pt idx="5">
                    <c:v>Edibility</c:v>
                  </c:pt>
                  <c:pt idx="6">
                    <c:v>Medicinal</c:v>
                  </c:pt>
                  <c:pt idx="7">
                    <c:v>Edibility</c:v>
                  </c:pt>
                  <c:pt idx="8">
                    <c:v>Medicinal</c:v>
                  </c:pt>
                  <c:pt idx="9">
                    <c:v>Edibility</c:v>
                  </c:pt>
                  <c:pt idx="10">
                    <c:v>Medicinal</c:v>
                  </c:pt>
                  <c:pt idx="11">
                    <c:v>Edibility</c:v>
                  </c:pt>
                  <c:pt idx="12">
                    <c:v>Medicinal</c:v>
                  </c:pt>
                  <c:pt idx="13">
                    <c:v>Edibility</c:v>
                  </c:pt>
                  <c:pt idx="14">
                    <c:v>Medicinal</c:v>
                  </c:pt>
                  <c:pt idx="15">
                    <c:v>Edibility</c:v>
                  </c:pt>
                  <c:pt idx="16">
                    <c:v>Medicinal</c:v>
                  </c:pt>
                  <c:pt idx="17">
                    <c:v>Edibility</c:v>
                  </c:pt>
                  <c:pt idx="18">
                    <c:v>Medicinal</c:v>
                  </c:pt>
                  <c:pt idx="19">
                    <c:v>Edibility</c:v>
                  </c:pt>
                  <c:pt idx="20">
                    <c:v>Medicinal</c:v>
                  </c:pt>
                  <c:pt idx="21">
                    <c:v>Edibility</c:v>
                  </c:pt>
                  <c:pt idx="22">
                    <c:v>Medicinal</c:v>
                  </c:pt>
                  <c:pt idx="23">
                    <c:v>Edibility</c:v>
                  </c:pt>
                  <c:pt idx="24">
                    <c:v>Medicinal</c:v>
                  </c:pt>
                  <c:pt idx="25">
                    <c:v>Edibility</c:v>
                  </c:pt>
                  <c:pt idx="26">
                    <c:v>Medicinal</c:v>
                  </c:pt>
                  <c:pt idx="27">
                    <c:v>Edibility</c:v>
                  </c:pt>
                </c:lvl>
                <c:lvl>
                  <c:pt idx="0">
                    <c:v>LA, CA</c:v>
                  </c:pt>
                  <c:pt idx="2">
                    <c:v>SF, CA</c:v>
                  </c:pt>
                  <c:pt idx="4">
                    <c:v>EP, TX</c:v>
                  </c:pt>
                  <c:pt idx="6">
                    <c:v>Hou, TX</c:v>
                  </c:pt>
                  <c:pt idx="8">
                    <c:v>Cas, WY</c:v>
                  </c:pt>
                  <c:pt idx="10">
                    <c:v>Pho, AZ</c:v>
                  </c:pt>
                  <c:pt idx="12">
                    <c:v>Alb, NM</c:v>
                  </c:pt>
                  <c:pt idx="14">
                    <c:v>Phil, PA</c:v>
                  </c:pt>
                  <c:pt idx="16">
                    <c:v>Sea, WA</c:v>
                  </c:pt>
                  <c:pt idx="18">
                    <c:v>NY, NY</c:v>
                  </c:pt>
                  <c:pt idx="20">
                    <c:v>Chi, IL</c:v>
                  </c:pt>
                  <c:pt idx="22">
                    <c:v>Wash, DC</c:v>
                  </c:pt>
                  <c:pt idx="24">
                    <c:v>Tor, ON</c:v>
                  </c:pt>
                  <c:pt idx="26">
                    <c:v>Minn, MN</c:v>
                  </c:pt>
                </c:lvl>
              </c:multiLvlStrCache>
            </c:multiLvlStrRef>
          </c:cat>
          <c:val>
            <c:numRef>
              <c:f>Sheet1!$J$68:$J$95</c:f>
              <c:numCache>
                <c:formatCode>0.00%</c:formatCode>
                <c:ptCount val="28"/>
                <c:pt idx="0">
                  <c:v>0.11899999999999999</c:v>
                </c:pt>
                <c:pt idx="1">
                  <c:v>0.11899999999999999</c:v>
                </c:pt>
                <c:pt idx="2">
                  <c:v>1.7999999999999999E-2</c:v>
                </c:pt>
                <c:pt idx="3">
                  <c:v>1.7999999999999999E-2</c:v>
                </c:pt>
                <c:pt idx="4">
                  <c:v>0.107</c:v>
                </c:pt>
                <c:pt idx="5">
                  <c:v>0.107</c:v>
                </c:pt>
                <c:pt idx="6">
                  <c:v>0</c:v>
                </c:pt>
                <c:pt idx="7">
                  <c:v>0</c:v>
                </c:pt>
                <c:pt idx="8">
                  <c:v>0</c:v>
                </c:pt>
                <c:pt idx="9">
                  <c:v>0</c:v>
                </c:pt>
                <c:pt idx="10">
                  <c:v>0.34499999999999997</c:v>
                </c:pt>
                <c:pt idx="11">
                  <c:v>0.34499999999999997</c:v>
                </c:pt>
                <c:pt idx="12">
                  <c:v>0</c:v>
                </c:pt>
                <c:pt idx="13">
                  <c:v>0</c:v>
                </c:pt>
                <c:pt idx="14">
                  <c:v>0</c:v>
                </c:pt>
                <c:pt idx="15">
                  <c:v>0</c:v>
                </c:pt>
                <c:pt idx="16">
                  <c:v>1E-3</c:v>
                </c:pt>
                <c:pt idx="17">
                  <c:v>1E-3</c:v>
                </c:pt>
                <c:pt idx="18" formatCode="General">
                  <c:v>0</c:v>
                </c:pt>
                <c:pt idx="19" formatCode="General">
                  <c:v>0</c:v>
                </c:pt>
                <c:pt idx="20">
                  <c:v>0</c:v>
                </c:pt>
                <c:pt idx="21">
                  <c:v>0</c:v>
                </c:pt>
                <c:pt idx="22">
                  <c:v>0</c:v>
                </c:pt>
                <c:pt idx="23">
                  <c:v>0</c:v>
                </c:pt>
                <c:pt idx="24">
                  <c:v>1E-3</c:v>
                </c:pt>
                <c:pt idx="25">
                  <c:v>1E-3</c:v>
                </c:pt>
                <c:pt idx="26">
                  <c:v>0</c:v>
                </c:pt>
                <c:pt idx="27">
                  <c:v>0</c:v>
                </c:pt>
              </c:numCache>
            </c:numRef>
          </c:val>
          <c:extLst>
            <c:ext xmlns:c16="http://schemas.microsoft.com/office/drawing/2014/chart" uri="{C3380CC4-5D6E-409C-BE32-E72D297353CC}">
              <c16:uniqueId val="{00000007-8D8C-4D92-ABC1-CBE8CAB5DED2}"/>
            </c:ext>
          </c:extLst>
        </c:ser>
        <c:dLbls>
          <c:showLegendKey val="0"/>
          <c:showVal val="0"/>
          <c:showCatName val="0"/>
          <c:showSerName val="0"/>
          <c:showPercent val="0"/>
          <c:showBubbleSize val="0"/>
        </c:dLbls>
        <c:gapWidth val="150"/>
        <c:overlap val="100"/>
        <c:axId val="127469376"/>
        <c:axId val="196752600"/>
      </c:barChart>
      <c:catAx>
        <c:axId val="127469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A2501"/>
                </a:solidFill>
                <a:latin typeface="+mn-lt"/>
                <a:ea typeface="+mn-ea"/>
                <a:cs typeface="+mn-cs"/>
              </a:defRPr>
            </a:pPr>
            <a:endParaRPr lang="en-US"/>
          </a:p>
        </c:txPr>
        <c:crossAx val="196752600"/>
        <c:crosses val="autoZero"/>
        <c:auto val="1"/>
        <c:lblAlgn val="ctr"/>
        <c:lblOffset val="100"/>
        <c:noMultiLvlLbl val="0"/>
      </c:catAx>
      <c:valAx>
        <c:axId val="19675260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A2501"/>
                </a:solidFill>
                <a:latin typeface="+mn-lt"/>
                <a:ea typeface="+mn-ea"/>
                <a:cs typeface="+mn-cs"/>
              </a:defRPr>
            </a:pPr>
            <a:endParaRPr lang="en-US"/>
          </a:p>
        </c:txPr>
        <c:crossAx val="127469376"/>
        <c:crosses val="autoZero"/>
        <c:crossBetween val="between"/>
      </c:valAx>
      <c:spPr>
        <a:noFill/>
        <a:ln>
          <a:noFill/>
        </a:ln>
        <a:effectLst/>
      </c:spPr>
    </c:plotArea>
    <c:legend>
      <c:legendPos val="b"/>
      <c:overlay val="0"/>
      <c:spPr>
        <a:solidFill>
          <a:schemeClr val="accent2">
            <a:lumMod val="60000"/>
            <a:lumOff val="40000"/>
          </a:schemeClr>
        </a:solidFill>
        <a:ln>
          <a:noFill/>
        </a:ln>
        <a:effectLst/>
      </c:spPr>
      <c:txPr>
        <a:bodyPr rot="0" spcFirstLastPara="1" vertOverflow="ellipsis" vert="horz" wrap="square" anchor="ctr" anchorCtr="1"/>
        <a:lstStyle/>
        <a:p>
          <a:pPr>
            <a:defRPr sz="900" b="0" i="0" u="none" strike="noStrike" kern="1200" baseline="0">
              <a:solidFill>
                <a:srgbClr val="1C6004"/>
              </a:solidFill>
              <a:latin typeface="+mn-lt"/>
              <a:ea typeface="+mn-ea"/>
              <a:cs typeface="+mn-cs"/>
            </a:defRPr>
          </a:pPr>
          <a:endParaRPr lang="en-US"/>
        </a:p>
      </c:txPr>
    </c:legend>
    <c:plotVisOnly val="1"/>
    <c:dispBlanksAs val="gap"/>
    <c:showDLblsOverMax val="0"/>
  </c:chart>
  <c:spPr>
    <a:solidFill>
      <a:srgbClr val="92D050"/>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4">
  <a:schemeClr val="accent4"/>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0.68592</cdr:x>
      <cdr:y>0.5404</cdr:y>
    </cdr:from>
    <cdr:to>
      <cdr:x>0.98584</cdr:x>
      <cdr:y>0.5404</cdr:y>
    </cdr:to>
    <cdr:cxnSp macro="">
      <cdr:nvCxnSpPr>
        <cdr:cNvPr id="3" name="Straight Connector 2">
          <a:extLst xmlns:a="http://schemas.openxmlformats.org/drawingml/2006/main">
            <a:ext uri="{FF2B5EF4-FFF2-40B4-BE49-F238E27FC236}">
              <a16:creationId xmlns:a16="http://schemas.microsoft.com/office/drawing/2014/main" id="{D094656B-D7DC-4DAE-896D-8F20E352B664}"/>
            </a:ext>
          </a:extLst>
        </cdr:cNvPr>
        <cdr:cNvCxnSpPr/>
      </cdr:nvCxnSpPr>
      <cdr:spPr>
        <a:xfrm xmlns:a="http://schemas.openxmlformats.org/drawingml/2006/main">
          <a:off x="4545939" y="2344089"/>
          <a:ext cx="1987718" cy="0"/>
        </a:xfrm>
        <a:prstGeom xmlns:a="http://schemas.openxmlformats.org/drawingml/2006/main" prst="line">
          <a:avLst/>
        </a:prstGeom>
        <a:ln xmlns:a="http://schemas.openxmlformats.org/drawingml/2006/main" w="9525">
          <a:solidFill>
            <a:schemeClr val="tx1">
              <a:lumMod val="75000"/>
              <a:lumOff val="2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0.46189</cdr:x>
      <cdr:y>0.65765</cdr:y>
    </cdr:from>
    <cdr:to>
      <cdr:x>0.51755</cdr:x>
      <cdr:y>0.71652</cdr:y>
    </cdr:to>
    <cdr:sp macro="" textlink="">
      <cdr:nvSpPr>
        <cdr:cNvPr id="4" name="TextBox 4"/>
        <cdr:cNvSpPr txBox="1"/>
      </cdr:nvSpPr>
      <cdr:spPr>
        <a:xfrm xmlns:a="http://schemas.openxmlformats.org/drawingml/2006/main">
          <a:off x="5098043" y="4125273"/>
          <a:ext cx="61427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dirty="0">
              <a:solidFill>
                <a:srgbClr val="FF0000"/>
              </a:solidFill>
            </a:rPr>
            <a:t>(4,2)</a:t>
          </a:r>
        </a:p>
      </cdr:txBody>
    </cdr:sp>
  </cdr:relSizeAnchor>
  <cdr:relSizeAnchor xmlns:cdr="http://schemas.openxmlformats.org/drawingml/2006/chartDrawing">
    <cdr:from>
      <cdr:x>0.22977</cdr:x>
      <cdr:y>0.7903</cdr:y>
    </cdr:from>
    <cdr:to>
      <cdr:x>0.28542</cdr:x>
      <cdr:y>0.84918</cdr:y>
    </cdr:to>
    <cdr:sp macro="" textlink="">
      <cdr:nvSpPr>
        <cdr:cNvPr id="5" name="TextBox 4"/>
        <cdr:cNvSpPr txBox="1"/>
      </cdr:nvSpPr>
      <cdr:spPr>
        <a:xfrm xmlns:a="http://schemas.openxmlformats.org/drawingml/2006/main">
          <a:off x="2536001" y="4957372"/>
          <a:ext cx="61427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solidFill>
                <a:srgbClr val="FF0000"/>
              </a:solidFill>
            </a:rPr>
            <a:t>(2,3</a:t>
          </a:r>
          <a:r>
            <a:rPr lang="en-US" dirty="0">
              <a:solidFill>
                <a:srgbClr val="FF0000"/>
              </a:solidFill>
            </a:rPr>
            <a:t>)</a:t>
          </a:r>
        </a:p>
      </cdr:txBody>
    </cdr:sp>
  </cdr:relSizeAnchor>
  <cdr:relSizeAnchor xmlns:cdr="http://schemas.openxmlformats.org/drawingml/2006/chartDrawing">
    <cdr:from>
      <cdr:x>0.19468</cdr:x>
      <cdr:y>0.71652</cdr:y>
    </cdr:from>
    <cdr:to>
      <cdr:x>0.25034</cdr:x>
      <cdr:y>0.7754</cdr:y>
    </cdr:to>
    <cdr:sp macro="" textlink="">
      <cdr:nvSpPr>
        <cdr:cNvPr id="6" name="TextBox 4"/>
        <cdr:cNvSpPr txBox="1"/>
      </cdr:nvSpPr>
      <cdr:spPr>
        <a:xfrm xmlns:a="http://schemas.openxmlformats.org/drawingml/2006/main">
          <a:off x="2148749" y="4494605"/>
          <a:ext cx="61427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dirty="0">
              <a:solidFill>
                <a:srgbClr val="FF0000"/>
              </a:solidFill>
            </a:rPr>
            <a:t>(5,3)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ED4E5-6B4F-4BD3-BA0D-2BAD02F1E6F7}" type="datetimeFigureOut">
              <a:rPr lang="en-US" smtClean="0"/>
              <a:t>4/24/2019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8E1D8-E311-4C8D-A766-669DFF3C6F68}" type="slidenum">
              <a:rPr lang="en-US" smtClean="0"/>
              <a:t>‹#›</a:t>
            </a:fld>
            <a:endParaRPr lang="en-US"/>
          </a:p>
        </p:txBody>
      </p:sp>
    </p:spTree>
    <p:extLst>
      <p:ext uri="{BB962C8B-B14F-4D97-AF65-F5344CB8AC3E}">
        <p14:creationId xmlns:p14="http://schemas.microsoft.com/office/powerpoint/2010/main" val="146690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My name is Sarah Becker and I am a student at Ursinus College. I have been working as a part of the People and Urban Forests research group at Ursinus for almost two years, studying urban foraging practices in Philadelphia. </a:t>
            </a:r>
          </a:p>
        </p:txBody>
      </p:sp>
      <p:sp>
        <p:nvSpPr>
          <p:cNvPr id="4" name="Slide Number Placeholder 3"/>
          <p:cNvSpPr>
            <a:spLocks noGrp="1"/>
          </p:cNvSpPr>
          <p:nvPr>
            <p:ph type="sldNum" sz="quarter" idx="5"/>
          </p:nvPr>
        </p:nvSpPr>
        <p:spPr/>
        <p:txBody>
          <a:bodyPr/>
          <a:lstStyle/>
          <a:p>
            <a:fld id="{74B8E1D8-E311-4C8D-A766-669DFF3C6F68}" type="slidenum">
              <a:rPr lang="en-US" smtClean="0"/>
              <a:t>1</a:t>
            </a:fld>
            <a:endParaRPr lang="en-US"/>
          </a:p>
        </p:txBody>
      </p:sp>
    </p:spTree>
    <p:extLst>
      <p:ext uri="{BB962C8B-B14F-4D97-AF65-F5344CB8AC3E}">
        <p14:creationId xmlns:p14="http://schemas.microsoft.com/office/powerpoint/2010/main" val="2236381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Of the inventory’s 75 </a:t>
            </a:r>
            <a:r>
              <a:rPr lang="en-US" sz="1200" kern="1200" dirty="0" err="1">
                <a:solidFill>
                  <a:schemeClr val="tx1"/>
                </a:solidFill>
                <a:effectLst/>
                <a:latin typeface="+mn-lt"/>
                <a:ea typeface="+mn-ea"/>
                <a:cs typeface="+mn-cs"/>
              </a:rPr>
              <a:t>forageable</a:t>
            </a:r>
            <a:r>
              <a:rPr lang="en-US" sz="1200" kern="1200" dirty="0">
                <a:solidFill>
                  <a:schemeClr val="tx1"/>
                </a:solidFill>
                <a:effectLst/>
                <a:latin typeface="+mn-lt"/>
                <a:ea typeface="+mn-ea"/>
                <a:cs typeface="+mn-cs"/>
              </a:rPr>
              <a:t> species, survey responses correspond to 22 of these species and interview responses correspond to an additional 16 species. Combined, survey and interview responses report a total of 38 foraged taxa from the inventory (50.7% of the  </a:t>
            </a:r>
            <a:r>
              <a:rPr lang="en-US" sz="1200" kern="1200" dirty="0" err="1">
                <a:solidFill>
                  <a:schemeClr val="tx1"/>
                </a:solidFill>
                <a:effectLst/>
                <a:latin typeface="+mn-lt"/>
                <a:ea typeface="+mn-ea"/>
                <a:cs typeface="+mn-cs"/>
              </a:rPr>
              <a:t>forageable</a:t>
            </a:r>
            <a:r>
              <a:rPr lang="en-US" sz="1200" kern="1200" baseline="0" dirty="0">
                <a:solidFill>
                  <a:schemeClr val="tx1"/>
                </a:solidFill>
                <a:effectLst/>
                <a:latin typeface="+mn-lt"/>
                <a:ea typeface="+mn-ea"/>
                <a:cs typeface="+mn-cs"/>
              </a:rPr>
              <a:t> taxa</a:t>
            </a:r>
            <a:r>
              <a:rPr lang="en-US" sz="1200" kern="1200" dirty="0">
                <a:solidFill>
                  <a:schemeClr val="tx1"/>
                </a:solidFill>
                <a:effectLst/>
                <a:latin typeface="+mn-lt"/>
                <a:ea typeface="+mn-ea"/>
                <a:cs typeface="+mn-cs"/>
              </a:rPr>
              <a:t>). This means that nearly</a:t>
            </a:r>
            <a:r>
              <a:rPr lang="en-US" sz="1200" kern="1200" baseline="0" dirty="0">
                <a:solidFill>
                  <a:schemeClr val="tx1"/>
                </a:solidFill>
                <a:effectLst/>
                <a:latin typeface="+mn-lt"/>
                <a:ea typeface="+mn-ea"/>
                <a:cs typeface="+mn-cs"/>
              </a:rPr>
              <a:t> half </a:t>
            </a:r>
            <a:r>
              <a:rPr lang="en-US" sz="1200" kern="1200" dirty="0">
                <a:solidFill>
                  <a:schemeClr val="tx1"/>
                </a:solidFill>
                <a:effectLst/>
                <a:latin typeface="+mn-lt"/>
                <a:ea typeface="+mn-ea"/>
                <a:cs typeface="+mn-cs"/>
              </a:rPr>
              <a:t>of all species (49.3%) with potential foraging uses are not being harvested by foragers. These 38 taxa correspond to 55.9% of the city’s total tree population. By contrast, 44.1% of the urban forest consists of woody taxa that do not match foraging practices documented by interviews and surveys. </a:t>
            </a:r>
            <a:endParaRPr lang="en-US" dirty="0"/>
          </a:p>
        </p:txBody>
      </p:sp>
      <p:sp>
        <p:nvSpPr>
          <p:cNvPr id="4" name="Slide Number Placeholder 3"/>
          <p:cNvSpPr>
            <a:spLocks noGrp="1"/>
          </p:cNvSpPr>
          <p:nvPr>
            <p:ph type="sldNum" sz="quarter" idx="5"/>
          </p:nvPr>
        </p:nvSpPr>
        <p:spPr/>
        <p:txBody>
          <a:bodyPr/>
          <a:lstStyle/>
          <a:p>
            <a:fld id="{74B8E1D8-E311-4C8D-A766-669DFF3C6F68}" type="slidenum">
              <a:rPr lang="en-US" smtClean="0"/>
              <a:t>10</a:t>
            </a:fld>
            <a:endParaRPr lang="en-US"/>
          </a:p>
        </p:txBody>
      </p:sp>
    </p:spTree>
    <p:extLst>
      <p:ext uri="{BB962C8B-B14F-4D97-AF65-F5344CB8AC3E}">
        <p14:creationId xmlns:p14="http://schemas.microsoft.com/office/powerpoint/2010/main" val="1011388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visualize the results of this alignment according to the desirability ratings of each species, graphed along the x-axis, we can see that, overwhelmingly, foraging practices correspond to desirability ratings of 3 or higher. Two thirds of taxa with high desirability ratings were indicated as being harvested by foragers. Notably, there was only one species with a desirability rating of 5 that foragers did not indicating harvesting (</a:t>
            </a:r>
            <a:r>
              <a:rPr lang="en-US" sz="1200" b="0" i="1" u="none" strike="noStrike" kern="1200" dirty="0">
                <a:solidFill>
                  <a:schemeClr val="tx1"/>
                </a:solidFill>
                <a:effectLst/>
                <a:latin typeface="+mn-lt"/>
                <a:ea typeface="+mn-ea"/>
                <a:cs typeface="+mn-cs"/>
              </a:rPr>
              <a:t>Hamamelis virginiana </a:t>
            </a:r>
            <a:r>
              <a:rPr lang="en-US" sz="1200" b="0" i="0" u="none" strike="noStrike" kern="1200" dirty="0">
                <a:solidFill>
                  <a:schemeClr val="tx1"/>
                </a:solidFill>
                <a:effectLst/>
                <a:latin typeface="+mn-lt"/>
                <a:ea typeface="+mn-ea"/>
                <a:cs typeface="+mn-cs"/>
              </a:rPr>
              <a:t>- witch hazel</a:t>
            </a:r>
            <a:r>
              <a:rPr lang="en-US" dirty="0"/>
              <a:t>). </a:t>
            </a:r>
          </a:p>
        </p:txBody>
      </p:sp>
      <p:sp>
        <p:nvSpPr>
          <p:cNvPr id="4" name="Slide Number Placeholder 3"/>
          <p:cNvSpPr>
            <a:spLocks noGrp="1"/>
          </p:cNvSpPr>
          <p:nvPr>
            <p:ph type="sldNum" sz="quarter" idx="5"/>
          </p:nvPr>
        </p:nvSpPr>
        <p:spPr/>
        <p:txBody>
          <a:bodyPr/>
          <a:lstStyle/>
          <a:p>
            <a:fld id="{74B8E1D8-E311-4C8D-A766-669DFF3C6F68}" type="slidenum">
              <a:rPr lang="en-US" smtClean="0"/>
              <a:t>11</a:t>
            </a:fld>
            <a:endParaRPr lang="en-US"/>
          </a:p>
        </p:txBody>
      </p:sp>
    </p:spTree>
    <p:extLst>
      <p:ext uri="{BB962C8B-B14F-4D97-AF65-F5344CB8AC3E}">
        <p14:creationId xmlns:p14="http://schemas.microsoft.com/office/powerpoint/2010/main" val="4284696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results also show that overall, </a:t>
            </a:r>
            <a:r>
              <a:rPr lang="en-US"/>
              <a:t>the plant </a:t>
            </a:r>
            <a:r>
              <a:rPr lang="en-US" dirty="0"/>
              <a:t>material grouping that was harvested from the greatest number of taxa were the propagules (fruit/nut/seed), followed by leaf/stem/shoot, and bark (inner and outer). A fair amount of overlap exists, indicating instances where multiple plant materials are harvested from the same species. </a:t>
            </a:r>
          </a:p>
        </p:txBody>
      </p:sp>
      <p:sp>
        <p:nvSpPr>
          <p:cNvPr id="4" name="Slide Number Placeholder 3"/>
          <p:cNvSpPr>
            <a:spLocks noGrp="1"/>
          </p:cNvSpPr>
          <p:nvPr>
            <p:ph type="sldNum" sz="quarter" idx="5"/>
          </p:nvPr>
        </p:nvSpPr>
        <p:spPr/>
        <p:txBody>
          <a:bodyPr/>
          <a:lstStyle/>
          <a:p>
            <a:fld id="{74B8E1D8-E311-4C8D-A766-669DFF3C6F68}" type="slidenum">
              <a:rPr lang="en-US" smtClean="0"/>
              <a:t>12</a:t>
            </a:fld>
            <a:endParaRPr lang="en-US"/>
          </a:p>
        </p:txBody>
      </p:sp>
    </p:spTree>
    <p:extLst>
      <p:ext uri="{BB962C8B-B14F-4D97-AF65-F5344CB8AC3E}">
        <p14:creationId xmlns:p14="http://schemas.microsoft.com/office/powerpoint/2010/main" val="3321443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Shifting to look at how foragers use the plant materials they harvest, the clearest pattern is that a notable number of species are harvested for food uses. The overlap in this figure represents instances when the harvested materials from some species also being used for both medicinal and other uses, not just for food. A relatively small number of harvested plant parts have exclusively non-food related uses.</a:t>
            </a:r>
          </a:p>
          <a:p>
            <a:endParaRPr lang="en-US" dirty="0"/>
          </a:p>
          <a:p>
            <a:r>
              <a:rPr lang="en-US" dirty="0"/>
              <a:t>If we examine the distribution of material uses in conjunction with the three most commonly harvested plant parts, we can see that fruits, nuts, and seeds are overwhelmingly associated with food-based uses. Bark, by contrast, is more heavily associated with other uses, such as basketry. </a:t>
            </a:r>
          </a:p>
        </p:txBody>
      </p:sp>
      <p:sp>
        <p:nvSpPr>
          <p:cNvPr id="4" name="Slide Number Placeholder 3"/>
          <p:cNvSpPr>
            <a:spLocks noGrp="1"/>
          </p:cNvSpPr>
          <p:nvPr>
            <p:ph type="sldNum" sz="quarter" idx="5"/>
          </p:nvPr>
        </p:nvSpPr>
        <p:spPr/>
        <p:txBody>
          <a:bodyPr/>
          <a:lstStyle/>
          <a:p>
            <a:fld id="{74B8E1D8-E311-4C8D-A766-669DFF3C6F68}" type="slidenum">
              <a:rPr lang="en-US" smtClean="0"/>
              <a:t>13</a:t>
            </a:fld>
            <a:endParaRPr lang="en-US"/>
          </a:p>
        </p:txBody>
      </p:sp>
    </p:spTree>
    <p:extLst>
      <p:ext uri="{BB962C8B-B14F-4D97-AF65-F5344CB8AC3E}">
        <p14:creationId xmlns:p14="http://schemas.microsoft.com/office/powerpoint/2010/main" val="3479226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frequency with which taxa are reported as harvested by respondents provides another perspective through which to analyze this alignment. The five most frequently foraged spp. (mulberry, black walnut, cherry, crabapple, and black locust) represent 55% of the taxa foragers mentioned harvesting, but make up 24.9% of the urban forest tree population. </a:t>
            </a:r>
          </a:p>
          <a:p>
            <a:endParaRPr lang="en-US" dirty="0"/>
          </a:p>
          <a:p>
            <a:r>
              <a:rPr lang="en-US" dirty="0"/>
              <a:t>The desirability ratings for these five species (displayed in red) are all 3 or higher. However, it is interesting to note that beyond the cutoff, higher desirability ratings do not necessarily equate to greater frequencies of mention. For instance, despite having a desirability rating of 5, sassafras was the 7</a:t>
            </a:r>
            <a:r>
              <a:rPr lang="en-US" baseline="30000" dirty="0"/>
              <a:t>th</a:t>
            </a:r>
            <a:r>
              <a:rPr lang="en-US" dirty="0"/>
              <a:t>  most frequently foraged species. Also of interest is the fact that fruits/nuts/seeds are the plant materials most frequently associated with the harvested of these five species. </a:t>
            </a:r>
          </a:p>
          <a:p>
            <a:endParaRPr lang="en-US" dirty="0"/>
          </a:p>
          <a:p>
            <a:r>
              <a:rPr lang="en-US" i="1" dirty="0"/>
              <a:t>[Advance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managers are determining the impacts of intervention efforts on foraging practices we need to consider more than just which inventory species are targeted most frequently. We also need to remember that inventory sampling methods impact the alignment. Some of the harvested species that foragers mention frequently are not included in the inventory from the start, such as brambles. Despite being woody species, brambles do not meet the inventory criteria to be counted as shrubs.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with woody tree species that are captured by sampling methods, there are certain species that are </a:t>
            </a:r>
            <a:r>
              <a:rPr lang="en-US" baseline="0" dirty="0"/>
              <a:t>more abundant in the urban forest than the forest assessment recognizes. The ginkgo tree is one such species; a frequently harvested item with a desirability rating of 5 that we know is found in Philadelphia but is not captured in the inventory</a:t>
            </a:r>
            <a:r>
              <a:rPr lang="en-US" dirty="0"/>
              <a:t>. The survey data that reports the actual harvest of ginkgo in Philadelphia shows us that ginkgo is frequently harvested from street trees. It is possible that sampling methods underrepresent street trees in the inventory, a dynamic that was also observed in a separate analysis of New York’s inventory data. </a:t>
            </a:r>
          </a:p>
        </p:txBody>
      </p:sp>
      <p:sp>
        <p:nvSpPr>
          <p:cNvPr id="4" name="Slide Number Placeholder 3"/>
          <p:cNvSpPr>
            <a:spLocks noGrp="1"/>
          </p:cNvSpPr>
          <p:nvPr>
            <p:ph type="sldNum" sz="quarter" idx="5"/>
          </p:nvPr>
        </p:nvSpPr>
        <p:spPr/>
        <p:txBody>
          <a:bodyPr/>
          <a:lstStyle/>
          <a:p>
            <a:fld id="{74B8E1D8-E311-4C8D-A766-669DFF3C6F68}" type="slidenum">
              <a:rPr lang="en-US" smtClean="0"/>
              <a:t>14</a:t>
            </a:fld>
            <a:endParaRPr lang="en-US"/>
          </a:p>
        </p:txBody>
      </p:sp>
    </p:spTree>
    <p:extLst>
      <p:ext uri="{BB962C8B-B14F-4D97-AF65-F5344CB8AC3E}">
        <p14:creationId xmlns:p14="http://schemas.microsoft.com/office/powerpoint/2010/main" val="552565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these results we are able to form a better understanding of the foraging practices in Philadelphia’s urban forest. Not only are people in Philadelphia using the woody species of the urban forest, but they are harvesting a variety of plant parts for all three material uses. Even though it is not a new concept, it should be emphasized that people are using the materials they harvest from urban forests for purposes other than food and medicine. These craft uses are worth recognizing.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supply of valuable woody tree species in the Philadelphia urban forests is extensive, with over 50% of the tree population capable of supporting some documented foraging activity. As mentioned before, documented foraging practices encompass a wide variety of species from which plant parts are harvested for all three material uses. However, the foraging practices with which the majority of foragers engage are narrow in focus. Of that large supply, only a portion of the urban forest (~25%) is being heavily targeted by foragers. The harvest of fruits nuts and seeds for food purposes is the predominant practice in which the largest number of foragers we sampled engage.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Unfortunately, since they are not captured by the urban forest inventory, the alignment of brambles and other woody tree species that foragers indicated harvesting cannot be fully assessed by this method. Further inventorying of these taxa could provide researchers and managers alike with a better understanding of how foragers are interacting with urban forests. Given our understanding that foragers target the fruits, nuts, and seeds of woody trees and brambles, it would seem likely foragers would welcome it if managers were to engage in supply-side interventions focused on targeted propagules.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with a more comprehensive inventory from which to draw, this consuming method of determining alignment is not a rapid assessment that managers could use to determine how foragers may be using specific cities’ urban forests. However, the close association of high desirability ratings from PFAF with the taxa that foragers frequently target makes this data set a useful proxy for determining which species are of value to foragers.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(and the two most frequently targeted species only constituting 4.6% of the urban forest population)</a:t>
            </a:r>
          </a:p>
        </p:txBody>
      </p:sp>
      <p:sp>
        <p:nvSpPr>
          <p:cNvPr id="4" name="Slide Number Placeholder 3"/>
          <p:cNvSpPr>
            <a:spLocks noGrp="1"/>
          </p:cNvSpPr>
          <p:nvPr>
            <p:ph type="sldNum" sz="quarter" idx="5"/>
          </p:nvPr>
        </p:nvSpPr>
        <p:spPr/>
        <p:txBody>
          <a:bodyPr/>
          <a:lstStyle/>
          <a:p>
            <a:fld id="{74B8E1D8-E311-4C8D-A766-669DFF3C6F68}" type="slidenum">
              <a:rPr lang="en-US" smtClean="0"/>
              <a:t>15</a:t>
            </a:fld>
            <a:endParaRPr lang="en-US"/>
          </a:p>
        </p:txBody>
      </p:sp>
    </p:spTree>
    <p:extLst>
      <p:ext uri="{BB962C8B-B14F-4D97-AF65-F5344CB8AC3E}">
        <p14:creationId xmlns:p14="http://schemas.microsoft.com/office/powerpoint/2010/main" val="1190744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mention briefly in closing that the use of this proxy method allows us to examine patterns of desirability in the data across multiple cities, and provides us with the opportunity to study others in the future.  </a:t>
            </a:r>
          </a:p>
        </p:txBody>
      </p:sp>
      <p:sp>
        <p:nvSpPr>
          <p:cNvPr id="4" name="Slide Number Placeholder 3"/>
          <p:cNvSpPr>
            <a:spLocks noGrp="1"/>
          </p:cNvSpPr>
          <p:nvPr>
            <p:ph type="sldNum" sz="quarter" idx="5"/>
          </p:nvPr>
        </p:nvSpPr>
        <p:spPr/>
        <p:txBody>
          <a:bodyPr/>
          <a:lstStyle/>
          <a:p>
            <a:fld id="{74B8E1D8-E311-4C8D-A766-669DFF3C6F68}" type="slidenum">
              <a:rPr lang="en-US" smtClean="0"/>
              <a:t>16</a:t>
            </a:fld>
            <a:endParaRPr lang="en-US"/>
          </a:p>
        </p:txBody>
      </p:sp>
    </p:spTree>
    <p:extLst>
      <p:ext uri="{BB962C8B-B14F-4D97-AF65-F5344CB8AC3E}">
        <p14:creationId xmlns:p14="http://schemas.microsoft.com/office/powerpoint/2010/main" val="3743862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8E1D8-E311-4C8D-A766-669DFF3C6F68}" type="slidenum">
              <a:rPr lang="en-US" smtClean="0"/>
              <a:t>18</a:t>
            </a:fld>
            <a:endParaRPr lang="en-US"/>
          </a:p>
        </p:txBody>
      </p:sp>
    </p:spTree>
    <p:extLst>
      <p:ext uri="{BB962C8B-B14F-4D97-AF65-F5344CB8AC3E}">
        <p14:creationId xmlns:p14="http://schemas.microsoft.com/office/powerpoint/2010/main" val="1964677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say urban foraging, I’m referring to the harvest of plants or of plant parts by humans for food, medicinal, or other cultural uses. It’s recognized as a set of practices with which a diverse community of urban residents engage. Recent research </a:t>
            </a:r>
            <a:r>
              <a:rPr lang="en-US" baseline="0" dirty="0"/>
              <a:t>with studies emerging that document cases of foraging across multiple continent s</a:t>
            </a:r>
            <a:r>
              <a:rPr lang="en-US" dirty="0"/>
              <a:t>uggest that foraging is a ubiquitous urban practice. </a:t>
            </a:r>
          </a:p>
        </p:txBody>
      </p:sp>
      <p:sp>
        <p:nvSpPr>
          <p:cNvPr id="4" name="Slide Number Placeholder 3"/>
          <p:cNvSpPr>
            <a:spLocks noGrp="1"/>
          </p:cNvSpPr>
          <p:nvPr>
            <p:ph type="sldNum" sz="quarter" idx="10"/>
          </p:nvPr>
        </p:nvSpPr>
        <p:spPr/>
        <p:txBody>
          <a:bodyPr/>
          <a:lstStyle/>
          <a:p>
            <a:fld id="{74B8E1D8-E311-4C8D-A766-669DFF3C6F68}" type="slidenum">
              <a:rPr lang="en-US" smtClean="0"/>
              <a:t>2</a:t>
            </a:fld>
            <a:endParaRPr lang="en-US"/>
          </a:p>
        </p:txBody>
      </p:sp>
    </p:spTree>
    <p:extLst>
      <p:ext uri="{BB962C8B-B14F-4D97-AF65-F5344CB8AC3E}">
        <p14:creationId xmlns:p14="http://schemas.microsoft.com/office/powerpoint/2010/main" val="146380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research into urban foraging has focused on the demand perspective of this practice. Overall, this means researching which foraging practices exist within foraging community, the motives behind their continued practice, and how foraging impacts community members. It’s widely known and accepted within the research community that city residents obtain a large number of material benefits from urban forests. These benefits include the maintenance of cultural identities and food sovereignty amongst others. </a:t>
            </a:r>
          </a:p>
          <a:p>
            <a:endParaRPr lang="en-US" dirty="0"/>
          </a:p>
          <a:p>
            <a:r>
              <a:rPr lang="en-US" dirty="0"/>
              <a:t>Recently, there has been an emerging focus on the supply side of urban foraging that has led to a focus on the species composition of urban forests themselves. Three lines of inquiry emerge here. The first provides design-oriented interventions with the intent of achieving various food goals. The second focuses on studying and recognizing that desirable species are widespread within urban forests, and the third studies the productivity of such desirable species. </a:t>
            </a:r>
          </a:p>
          <a:p>
            <a:endParaRPr lang="en-US" dirty="0"/>
          </a:p>
          <a:p>
            <a:r>
              <a:rPr lang="en-US" dirty="0"/>
              <a:t>A degree of caution is necessary when studying the supply perspective, especially if it’s undertaken to inform urban forest managers and the decisions they make. Managers need to be able to consider the effects of species selection in</a:t>
            </a:r>
            <a:r>
              <a:rPr lang="en-US" baseline="0" dirty="0"/>
              <a:t> urban forests that impact both foraging and non-foraging practices. For example, w</a:t>
            </a:r>
            <a:r>
              <a:rPr lang="en-US" dirty="0"/>
              <a:t>hen pursing types of intervention with the intent of making urban forests more </a:t>
            </a:r>
            <a:r>
              <a:rPr lang="en-US" dirty="0" err="1"/>
              <a:t>forageable</a:t>
            </a:r>
            <a:r>
              <a:rPr lang="en-US" dirty="0"/>
              <a:t> one shouldn’t assume that certain species are more desirable than others, only to discover that intervention outcomes do not benefit foragers. </a:t>
            </a:r>
          </a:p>
        </p:txBody>
      </p:sp>
      <p:sp>
        <p:nvSpPr>
          <p:cNvPr id="4" name="Slide Number Placeholder 3"/>
          <p:cNvSpPr>
            <a:spLocks noGrp="1"/>
          </p:cNvSpPr>
          <p:nvPr>
            <p:ph type="sldNum" sz="quarter" idx="5"/>
          </p:nvPr>
        </p:nvSpPr>
        <p:spPr/>
        <p:txBody>
          <a:bodyPr/>
          <a:lstStyle/>
          <a:p>
            <a:fld id="{74B8E1D8-E311-4C8D-A766-669DFF3C6F68}" type="slidenum">
              <a:rPr lang="en-US" smtClean="0"/>
              <a:t>3</a:t>
            </a:fld>
            <a:endParaRPr lang="en-US"/>
          </a:p>
        </p:txBody>
      </p:sp>
    </p:spTree>
    <p:extLst>
      <p:ext uri="{BB962C8B-B14F-4D97-AF65-F5344CB8AC3E}">
        <p14:creationId xmlns:p14="http://schemas.microsoft.com/office/powerpoint/2010/main" val="279398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research attempts to combine these concepts of both supply and demand in foraging practices to determine “How </a:t>
            </a:r>
            <a:r>
              <a:rPr lang="en-US" i="1" dirty="0"/>
              <a:t>existing</a:t>
            </a:r>
            <a:r>
              <a:rPr lang="en-US" dirty="0"/>
              <a:t> urban forests align with </a:t>
            </a:r>
            <a:r>
              <a:rPr lang="en-US" i="1" dirty="0"/>
              <a:t>documented</a:t>
            </a:r>
            <a:r>
              <a:rPr lang="en-US" dirty="0"/>
              <a:t> foraging practices”.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we have access to data regarding the species composition of urban forests, the main constraint we encounter comes from the limited data of documented foraging practices.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r>
              <a:rPr lang="en-US" dirty="0"/>
              <a:t>“existing urban forests” signifies both the spp. composition reported in the inventory and the actual spp. composition </a:t>
            </a:r>
          </a:p>
        </p:txBody>
      </p:sp>
      <p:sp>
        <p:nvSpPr>
          <p:cNvPr id="4" name="Slide Number Placeholder 3"/>
          <p:cNvSpPr>
            <a:spLocks noGrp="1"/>
          </p:cNvSpPr>
          <p:nvPr>
            <p:ph type="sldNum" sz="quarter" idx="5"/>
          </p:nvPr>
        </p:nvSpPr>
        <p:spPr/>
        <p:txBody>
          <a:bodyPr/>
          <a:lstStyle/>
          <a:p>
            <a:fld id="{74B8E1D8-E311-4C8D-A766-669DFF3C6F68}" type="slidenum">
              <a:rPr lang="en-US" smtClean="0"/>
              <a:t>4</a:t>
            </a:fld>
            <a:endParaRPr lang="en-US"/>
          </a:p>
        </p:txBody>
      </p:sp>
    </p:spTree>
    <p:extLst>
      <p:ext uri="{BB962C8B-B14F-4D97-AF65-F5344CB8AC3E}">
        <p14:creationId xmlns:p14="http://schemas.microsoft.com/office/powerpoint/2010/main" val="974868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overcome these limitations, we turn to a process of determining the alignment of foraging practices with existing urban forests. This is largely a process of narrowing. We are able to estimate the alignment through the triangulation of multiple data sources such as literature reviews, online databases, surveys, and interviews.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start with the complete inventory of all plant species in a selected city, then narrow our list to include those species with known foraging uses. </a:t>
            </a:r>
            <a:r>
              <a:rPr lang="en-US" sz="1200" i="1" kern="1200" dirty="0">
                <a:solidFill>
                  <a:schemeClr val="tx1"/>
                </a:solidFill>
                <a:effectLst/>
                <a:latin typeface="+mn-lt"/>
                <a:ea typeface="+mn-ea"/>
                <a:cs typeface="+mn-cs"/>
              </a:rPr>
              <a:t>[Advance Slide] </a:t>
            </a:r>
            <a:r>
              <a:rPr lang="en-US" dirty="0"/>
              <a:t>These are what we consider</a:t>
            </a:r>
            <a:r>
              <a:rPr lang="en-US" baseline="0" dirty="0"/>
              <a:t> </a:t>
            </a:r>
            <a:r>
              <a:rPr lang="en-US" dirty="0"/>
              <a:t>potential</a:t>
            </a:r>
            <a:r>
              <a:rPr lang="en-US" baseline="0" dirty="0"/>
              <a:t>ly foraged species. </a:t>
            </a:r>
            <a:r>
              <a:rPr lang="en-US" dirty="0"/>
              <a:t>Once the forageability of an urban forest is determined, the next step consists of gathering documented accounts of foragers harvesting specific species, along with which materials they harvested, how they are used, and the location from which they were harvested. </a:t>
            </a:r>
            <a:r>
              <a:rPr lang="en-US" sz="1200" i="1" kern="1200" dirty="0">
                <a:solidFill>
                  <a:schemeClr val="tx1"/>
                </a:solidFill>
                <a:effectLst/>
                <a:latin typeface="+mn-lt"/>
                <a:ea typeface="+mn-ea"/>
                <a:cs typeface="+mn-cs"/>
              </a:rPr>
              <a:t>[Advance Slide] </a:t>
            </a:r>
            <a:r>
              <a:rPr lang="en-US" dirty="0"/>
              <a:t>This lets us further narrow our dataset to encompass only the harvested species of the urban forest. </a:t>
            </a:r>
            <a:r>
              <a:rPr lang="en-US" sz="1200" i="1" kern="1200">
                <a:solidFill>
                  <a:schemeClr val="tx1"/>
                </a:solidFill>
                <a:effectLst/>
                <a:latin typeface="+mn-lt"/>
                <a:ea typeface="+mn-ea"/>
                <a:cs typeface="+mn-cs"/>
              </a:rPr>
              <a:t>[Advance Slide]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a:t>
            </a:r>
            <a:r>
              <a:rPr lang="en-US" baseline="0" dirty="0"/>
              <a:t> part of this process, we looked for easily accessible resources </a:t>
            </a:r>
            <a:r>
              <a:rPr lang="en-US" dirty="0"/>
              <a:t>that can serve as a proxy for identifying which species within a given urban forest inventory can be classified as harvested species. </a:t>
            </a:r>
          </a:p>
        </p:txBody>
      </p:sp>
      <p:sp>
        <p:nvSpPr>
          <p:cNvPr id="4" name="Slide Number Placeholder 3"/>
          <p:cNvSpPr>
            <a:spLocks noGrp="1"/>
          </p:cNvSpPr>
          <p:nvPr>
            <p:ph type="sldNum" sz="quarter" idx="5"/>
          </p:nvPr>
        </p:nvSpPr>
        <p:spPr/>
        <p:txBody>
          <a:bodyPr/>
          <a:lstStyle/>
          <a:p>
            <a:fld id="{A3A91FBA-B2FE-4CFD-8FD5-ED7DAD105F1B}" type="slidenum">
              <a:rPr lang="en-US" smtClean="0"/>
              <a:t>5</a:t>
            </a:fld>
            <a:endParaRPr lang="en-US"/>
          </a:p>
        </p:txBody>
      </p:sp>
    </p:spTree>
    <p:extLst>
      <p:ext uri="{BB962C8B-B14F-4D97-AF65-F5344CB8AC3E}">
        <p14:creationId xmlns:p14="http://schemas.microsoft.com/office/powerpoint/2010/main" val="314150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can examine how this process works in more detail by looking at the foraging data we have collected in Philadelphia. The city possesses 2.1 million trees that provide 15.7% tree cover at a density of 25.1 trees per acre. The distribution of the canopy cover is uneven, as you can see from the air photo in the bottom right, with types of tree cover ranging from parks and yards to street trees.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used the appendix from the Nowak et al. Philadelphia urban forest inventory as a starting point for this assessment. When considering the forageability of Philadelphia’s urban forest, we find that of the 79 woody taxa reported in the inventory (divided into 69 specific species and 10 genera [</a:t>
            </a:r>
            <a:r>
              <a:rPr lang="en-US" sz="1200" kern="1200" dirty="0" err="1">
                <a:solidFill>
                  <a:schemeClr val="tx1"/>
                </a:solidFill>
                <a:effectLst/>
                <a:latin typeface="+mn-lt"/>
                <a:ea typeface="+mn-ea"/>
                <a:cs typeface="+mn-cs"/>
              </a:rPr>
              <a:t>jen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er</a:t>
            </a:r>
            <a:r>
              <a:rPr lang="en-US" sz="1200" kern="1200" dirty="0">
                <a:solidFill>
                  <a:schemeClr val="tx1"/>
                </a:solidFill>
                <a:effectLst/>
                <a:latin typeface="+mn-lt"/>
                <a:ea typeface="+mn-ea"/>
                <a:cs typeface="+mn-cs"/>
              </a:rPr>
              <a:t>-ah]), 75 have documentation of potential uses (94.9%).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potential uses are relatively evenly distributed between the three material use categories of food, medicinal, and other uses. The plant materials with the greatest number of potential uses were bark, </a:t>
            </a:r>
            <a:r>
              <a:rPr lang="en-US" sz="1200" u="sng" kern="1200" dirty="0">
                <a:solidFill>
                  <a:schemeClr val="tx1"/>
                </a:solidFill>
                <a:effectLst/>
                <a:latin typeface="+mn-lt"/>
                <a:ea typeface="+mn-ea"/>
                <a:cs typeface="+mn-cs"/>
              </a:rPr>
              <a:t>followed</a:t>
            </a:r>
            <a:r>
              <a:rPr lang="en-US" sz="1200" kern="1200" dirty="0">
                <a:solidFill>
                  <a:schemeClr val="tx1"/>
                </a:solidFill>
                <a:effectLst/>
                <a:latin typeface="+mn-lt"/>
                <a:ea typeface="+mn-ea"/>
                <a:cs typeface="+mn-cs"/>
              </a:rPr>
              <a:t> by leaves, stems, and shoots, </a:t>
            </a:r>
            <a:r>
              <a:rPr lang="en-US" sz="1200" u="sng"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fruits, nuts, and seeds (91 counts; 23.32%).</a:t>
            </a:r>
            <a:endParaRPr lang="en-US" dirty="0"/>
          </a:p>
        </p:txBody>
      </p:sp>
      <p:sp>
        <p:nvSpPr>
          <p:cNvPr id="4" name="Slide Number Placeholder 3"/>
          <p:cNvSpPr>
            <a:spLocks noGrp="1"/>
          </p:cNvSpPr>
          <p:nvPr>
            <p:ph type="sldNum" sz="quarter" idx="5"/>
          </p:nvPr>
        </p:nvSpPr>
        <p:spPr/>
        <p:txBody>
          <a:bodyPr/>
          <a:lstStyle/>
          <a:p>
            <a:fld id="{74B8E1D8-E311-4C8D-A766-669DFF3C6F68}" type="slidenum">
              <a:rPr lang="en-US" smtClean="0"/>
              <a:t>6</a:t>
            </a:fld>
            <a:endParaRPr lang="en-US"/>
          </a:p>
        </p:txBody>
      </p:sp>
    </p:spTree>
    <p:extLst>
      <p:ext uri="{BB962C8B-B14F-4D97-AF65-F5344CB8AC3E}">
        <p14:creationId xmlns:p14="http://schemas.microsoft.com/office/powerpoint/2010/main" val="1807290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part of the process of understanding the alignment, we further narrowed down our list of </a:t>
            </a:r>
            <a:r>
              <a:rPr lang="en-US" dirty="0" err="1"/>
              <a:t>forageable</a:t>
            </a:r>
            <a:r>
              <a:rPr lang="en-US" dirty="0"/>
              <a:t> species to only encompass those we were confident to be of some value to foragers. To do so, we used the online database PFAF and the Northeast Foraging guide by Meredith. </a:t>
            </a:r>
          </a:p>
          <a:p>
            <a:endParaRPr lang="en-US" dirty="0"/>
          </a:p>
          <a:p>
            <a:r>
              <a:rPr lang="en-US" dirty="0"/>
              <a:t>PFAF is a useful database that</a:t>
            </a:r>
            <a:r>
              <a:rPr lang="en-US" baseline="0" dirty="0"/>
              <a:t> ascribes desirability ratings to productive species on a scale from “1” to “5”. Species with a score of “1” have “very minor uses” for that use category while those with a score of “5” have “great value”. For example, a species with an edible desirability rating of “1” is considered a famine food. For our purposes, urban forest species with a desirability rating of 3 or greater were included in the inventory subset of species with associated foraging uses. The Meredith field guide was used </a:t>
            </a:r>
            <a:r>
              <a:rPr lang="en-US" dirty="0"/>
              <a:t>as a check to determine if a desirability rating of 3 is a good cutoff for these species.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u="none" dirty="0"/>
              <a:t>Note to self: </a:t>
            </a:r>
            <a:r>
              <a:rPr lang="en-US" i="1" dirty="0"/>
              <a:t>Use of PFAF &amp; Meredith intended to overcome doubt from lack of voucher (survey/interviews).</a:t>
            </a:r>
          </a:p>
        </p:txBody>
      </p:sp>
      <p:sp>
        <p:nvSpPr>
          <p:cNvPr id="4" name="Slide Number Placeholder 3"/>
          <p:cNvSpPr>
            <a:spLocks noGrp="1"/>
          </p:cNvSpPr>
          <p:nvPr>
            <p:ph type="sldNum" sz="quarter" idx="10"/>
          </p:nvPr>
        </p:nvSpPr>
        <p:spPr/>
        <p:txBody>
          <a:bodyPr/>
          <a:lstStyle/>
          <a:p>
            <a:fld id="{74B8E1D8-E311-4C8D-A766-669DFF3C6F68}" type="slidenum">
              <a:rPr lang="en-US" smtClean="0"/>
              <a:t>7</a:t>
            </a:fld>
            <a:endParaRPr lang="en-US"/>
          </a:p>
        </p:txBody>
      </p:sp>
    </p:spTree>
    <p:extLst>
      <p:ext uri="{BB962C8B-B14F-4D97-AF65-F5344CB8AC3E}">
        <p14:creationId xmlns:p14="http://schemas.microsoft.com/office/powerpoint/2010/main" val="126214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if the overarching taxa of maple has some known foraging use, then the specific maple species found in the urban forest inventory would also be ascribed those potential foraging uses according to their presence in Meredith (2014) and/or a desirability rating of 3 or higher from PFAF. Through our cross-referencing with Meredith we found that three of the seven maple species correspond to the overarching taxa’s uses. By contrast,</a:t>
            </a:r>
            <a:r>
              <a:rPr lang="en-US" baseline="0" dirty="0"/>
              <a:t> despite not being mentioned in Meredith (2014) the three species of birch were included because they all possess </a:t>
            </a:r>
            <a:r>
              <a:rPr lang="en-US" dirty="0"/>
              <a:t>desirability rating of 3 or higher</a:t>
            </a:r>
            <a:r>
              <a:rPr lang="en-US" baseline="0"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Of the 66 inventory species for which desirability ratings were available, 36 species have an overall desirability rating of three or greater, while 30 species have a rating of less than three. Of those species with ratings of three or higher, three species had an overall desirability rating of five, seven species had a rating of four, and 26 had a rating of three.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4B8E1D8-E311-4C8D-A766-669DFF3C6F68}" type="slidenum">
              <a:rPr lang="en-US" smtClean="0"/>
              <a:t>8</a:t>
            </a:fld>
            <a:endParaRPr lang="en-US"/>
          </a:p>
        </p:txBody>
      </p:sp>
    </p:spTree>
    <p:extLst>
      <p:ext uri="{BB962C8B-B14F-4D97-AF65-F5344CB8AC3E}">
        <p14:creationId xmlns:p14="http://schemas.microsoft.com/office/powerpoint/2010/main" val="13279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Documented counts of foraging practices were extracted from a 2013-2014 online survey circulated to foraging groups in the Philadelphia metropolitan area. Respondents indicated which taxa they harvested by either selecting them from a pre-provided list of 30 taxa, or by self-reporting any taxa not included on that list. Respondents were also asked to provide information on what plant parts or materials they harvested from each taxon, along with the way in which those materials were used. Survey results were supplemented with data from 28 in-depth interviews conducted between 2008 and 2014. To avoid conflating data, we did not include additional counts of taxa mentioned in interviews if that taxa was already reported by a survey respondent. </a:t>
            </a:r>
          </a:p>
          <a:p>
            <a:endParaRPr lang="en-US" dirty="0"/>
          </a:p>
          <a:p>
            <a:r>
              <a:rPr lang="en-US" dirty="0"/>
              <a:t>While we should point out that the demographics of our survey respondents here are predominantly well-educated white women, we know based on ongoing studies elsewhere</a:t>
            </a:r>
            <a:r>
              <a:rPr lang="en-US" baseline="0" dirty="0"/>
              <a:t> </a:t>
            </a:r>
            <a:r>
              <a:rPr lang="en-US" dirty="0"/>
              <a:t>it is unlikely that the species captured by respondents would change dramatically with a more diverse sample. Were the sample more diverse, it is more likely we would see a shift in the frequency</a:t>
            </a:r>
            <a:r>
              <a:rPr lang="en-US" baseline="0" dirty="0"/>
              <a:t> of harvest/</a:t>
            </a:r>
            <a:r>
              <a:rPr lang="en-US" dirty="0"/>
              <a:t>importance of species to different demographics, rather than a shift in which species foragers harvest. Uses</a:t>
            </a:r>
            <a:r>
              <a:rPr lang="en-US" baseline="0" dirty="0"/>
              <a:t> and meanings to these groups likely would also differ. </a:t>
            </a:r>
            <a:endParaRPr lang="en-US" dirty="0"/>
          </a:p>
        </p:txBody>
      </p:sp>
      <p:sp>
        <p:nvSpPr>
          <p:cNvPr id="4" name="Slide Number Placeholder 3"/>
          <p:cNvSpPr>
            <a:spLocks noGrp="1"/>
          </p:cNvSpPr>
          <p:nvPr>
            <p:ph type="sldNum" sz="quarter" idx="10"/>
          </p:nvPr>
        </p:nvSpPr>
        <p:spPr/>
        <p:txBody>
          <a:bodyPr/>
          <a:lstStyle/>
          <a:p>
            <a:fld id="{74B8E1D8-E311-4C8D-A766-669DFF3C6F68}" type="slidenum">
              <a:rPr lang="en-US" smtClean="0"/>
              <a:t>9</a:t>
            </a:fld>
            <a:endParaRPr lang="en-US"/>
          </a:p>
        </p:txBody>
      </p:sp>
    </p:spTree>
    <p:extLst>
      <p:ext uri="{BB962C8B-B14F-4D97-AF65-F5344CB8AC3E}">
        <p14:creationId xmlns:p14="http://schemas.microsoft.com/office/powerpoint/2010/main" val="53225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4/24/2019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4/24/2019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4/24/2019</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A1FF-BA3B-4F8F-BE1C-0CF08C1A172D}"/>
              </a:ext>
            </a:extLst>
          </p:cNvPr>
          <p:cNvSpPr>
            <a:spLocks noGrp="1"/>
          </p:cNvSpPr>
          <p:nvPr>
            <p:ph type="ctrTitle"/>
          </p:nvPr>
        </p:nvSpPr>
        <p:spPr>
          <a:xfrm>
            <a:off x="508747" y="761413"/>
            <a:ext cx="11174506" cy="3323491"/>
          </a:xfrm>
        </p:spPr>
        <p:txBody>
          <a:bodyPr>
            <a:normAutofit/>
          </a:bodyPr>
          <a:lstStyle/>
          <a:p>
            <a:pPr algn="ctr"/>
            <a:r>
              <a:rPr lang="en-US" dirty="0"/>
              <a:t>Assessing Woody Species in the Philadelphia Urban Forest: Foraging Potential Versus Actual Practices</a:t>
            </a:r>
            <a:br>
              <a:rPr lang="en-US" dirty="0"/>
            </a:br>
            <a:br>
              <a:rPr lang="en-US" dirty="0"/>
            </a:br>
            <a:r>
              <a:rPr lang="en-US" sz="4400" dirty="0"/>
              <a:t>Sarah Becker (UC)</a:t>
            </a:r>
          </a:p>
        </p:txBody>
      </p:sp>
      <p:sp>
        <p:nvSpPr>
          <p:cNvPr id="3" name="Subtitle 2">
            <a:extLst>
              <a:ext uri="{FF2B5EF4-FFF2-40B4-BE49-F238E27FC236}">
                <a16:creationId xmlns:a16="http://schemas.microsoft.com/office/drawing/2014/main" id="{349818D9-02F1-4243-BDD3-718B248B4811}"/>
              </a:ext>
            </a:extLst>
          </p:cNvPr>
          <p:cNvSpPr>
            <a:spLocks noGrp="1"/>
          </p:cNvSpPr>
          <p:nvPr>
            <p:ph type="subTitle" idx="1"/>
          </p:nvPr>
        </p:nvSpPr>
        <p:spPr>
          <a:xfrm>
            <a:off x="8888505" y="5121502"/>
            <a:ext cx="3303495" cy="1463040"/>
          </a:xfrm>
        </p:spPr>
        <p:txBody>
          <a:bodyPr>
            <a:normAutofit fontScale="92500" lnSpcReduction="10000"/>
          </a:bodyPr>
          <a:lstStyle/>
          <a:p>
            <a:r>
              <a:rPr lang="en-US" sz="2400" dirty="0"/>
              <a:t>Patrick Hurley, Ph.D. (UC)  </a:t>
            </a:r>
          </a:p>
          <a:p>
            <a:r>
              <a:rPr lang="en-US" sz="2400" dirty="0"/>
              <a:t>Marla Emery, Ph.D. (USFS)</a:t>
            </a:r>
          </a:p>
          <a:p>
            <a:r>
              <a:rPr lang="en-US" sz="2400" dirty="0"/>
              <a:t>Jenna Detweiler (UC)</a:t>
            </a:r>
          </a:p>
          <a:p>
            <a:r>
              <a:rPr lang="en-US" sz="2400" dirty="0"/>
              <a:t>Victor Fernandez (UC)</a:t>
            </a:r>
          </a:p>
          <a:p>
            <a:endParaRPr lang="en-US" sz="2400" dirty="0"/>
          </a:p>
        </p:txBody>
      </p:sp>
      <p:sp>
        <p:nvSpPr>
          <p:cNvPr id="4" name="Subtitle 2">
            <a:extLst>
              <a:ext uri="{FF2B5EF4-FFF2-40B4-BE49-F238E27FC236}">
                <a16:creationId xmlns:a16="http://schemas.microsoft.com/office/drawing/2014/main" id="{349818D9-02F1-4243-BDD3-718B248B4811}"/>
              </a:ext>
            </a:extLst>
          </p:cNvPr>
          <p:cNvSpPr txBox="1">
            <a:spLocks/>
          </p:cNvSpPr>
          <p:nvPr/>
        </p:nvSpPr>
        <p:spPr>
          <a:xfrm>
            <a:off x="19971" y="5021018"/>
            <a:ext cx="3022489" cy="146304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r>
              <a:rPr lang="en-US" dirty="0"/>
              <a:t>April 24</a:t>
            </a:r>
            <a:r>
              <a:rPr lang="en-US" baseline="30000" dirty="0"/>
              <a:t>th</a:t>
            </a:r>
            <a:r>
              <a:rPr lang="en-US" dirty="0"/>
              <a:t>, 2019</a:t>
            </a:r>
          </a:p>
          <a:p>
            <a:r>
              <a:rPr lang="en-US" dirty="0"/>
              <a:t>Celebration of Student Achievement (</a:t>
            </a:r>
            <a:r>
              <a:rPr lang="en-US" dirty="0" err="1"/>
              <a:t>CoSA</a:t>
            </a:r>
            <a:r>
              <a:rPr lang="en-US" dirty="0"/>
              <a:t>) </a:t>
            </a:r>
          </a:p>
        </p:txBody>
      </p:sp>
      <p:pic>
        <p:nvPicPr>
          <p:cNvPr id="6" name="Picture 2" descr="Forest Service Sh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5552" y="5319341"/>
            <a:ext cx="8191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2274" y="5414210"/>
            <a:ext cx="3759200" cy="676656"/>
          </a:xfrm>
          <a:prstGeom prst="rect">
            <a:avLst/>
          </a:prstGeom>
        </p:spPr>
      </p:pic>
    </p:spTree>
    <p:extLst>
      <p:ext uri="{BB962C8B-B14F-4D97-AF65-F5344CB8AC3E}">
        <p14:creationId xmlns:p14="http://schemas.microsoft.com/office/powerpoint/2010/main" val="2356821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E672-86DE-4319-8C2D-02A67EEB6D4B}"/>
              </a:ext>
            </a:extLst>
          </p:cNvPr>
          <p:cNvSpPr>
            <a:spLocks noGrp="1"/>
          </p:cNvSpPr>
          <p:nvPr>
            <p:ph type="title"/>
          </p:nvPr>
        </p:nvSpPr>
        <p:spPr/>
        <p:txBody>
          <a:bodyPr/>
          <a:lstStyle/>
          <a:p>
            <a:r>
              <a:rPr lang="en-US" dirty="0"/>
              <a:t>Philadelphia Urban Forest Inventory</a:t>
            </a:r>
          </a:p>
        </p:txBody>
      </p:sp>
      <p:pic>
        <p:nvPicPr>
          <p:cNvPr id="6" name="Content Placeholder 5"/>
          <p:cNvPicPr>
            <a:picLocks noGrp="1" noChangeAspect="1"/>
          </p:cNvPicPr>
          <p:nvPr>
            <p:ph idx="1"/>
          </p:nvPr>
        </p:nvPicPr>
        <p:blipFill rotWithShape="1">
          <a:blip r:embed="rId3"/>
          <a:srcRect t="1" b="36810"/>
          <a:stretch/>
        </p:blipFill>
        <p:spPr>
          <a:xfrm>
            <a:off x="1978863" y="1678039"/>
            <a:ext cx="7810601" cy="4901935"/>
          </a:xfrm>
          <a:prstGeom prst="rect">
            <a:avLst/>
          </a:prstGeom>
        </p:spPr>
      </p:pic>
      <p:sp>
        <p:nvSpPr>
          <p:cNvPr id="4" name="Content Placeholder 2">
            <a:extLst>
              <a:ext uri="{FF2B5EF4-FFF2-40B4-BE49-F238E27FC236}">
                <a16:creationId xmlns:a16="http://schemas.microsoft.com/office/drawing/2014/main" id="{28F3C3F9-BEA8-4C87-8207-A2446B352A14}"/>
              </a:ext>
            </a:extLst>
          </p:cNvPr>
          <p:cNvSpPr txBox="1">
            <a:spLocks/>
          </p:cNvSpPr>
          <p:nvPr/>
        </p:nvSpPr>
        <p:spPr>
          <a:xfrm>
            <a:off x="10744198" y="6561589"/>
            <a:ext cx="1447801" cy="296411"/>
          </a:xfrm>
          <a:prstGeom prst="rect">
            <a:avLst/>
          </a:prstGeom>
        </p:spPr>
        <p:txBody>
          <a:bodyPr vert="horz" lIns="45720" tIns="45720" rIns="45720" bIns="45720" rtlCol="0" anchor="b">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r"/>
            <a:r>
              <a:rPr lang="en-US" sz="1200" dirty="0"/>
              <a:t>Nowak et al., 2007</a:t>
            </a:r>
          </a:p>
        </p:txBody>
      </p:sp>
      <p:sp>
        <p:nvSpPr>
          <p:cNvPr id="12" name="Rounded Rectangle 7">
            <a:extLst>
              <a:ext uri="{FF2B5EF4-FFF2-40B4-BE49-F238E27FC236}">
                <a16:creationId xmlns:a16="http://schemas.microsoft.com/office/drawing/2014/main" id="{5134DDDE-8EB9-499A-AA42-1E047B65A0BE}"/>
              </a:ext>
            </a:extLst>
          </p:cNvPr>
          <p:cNvSpPr/>
          <p:nvPr/>
        </p:nvSpPr>
        <p:spPr>
          <a:xfrm>
            <a:off x="2220685" y="5489716"/>
            <a:ext cx="3681350" cy="231426"/>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7">
            <a:extLst>
              <a:ext uri="{FF2B5EF4-FFF2-40B4-BE49-F238E27FC236}">
                <a16:creationId xmlns:a16="http://schemas.microsoft.com/office/drawing/2014/main" id="{DEAD862C-7C09-4A70-A5F2-B01064ABB548}"/>
              </a:ext>
            </a:extLst>
          </p:cNvPr>
          <p:cNvSpPr/>
          <p:nvPr/>
        </p:nvSpPr>
        <p:spPr>
          <a:xfrm>
            <a:off x="2220685" y="5744166"/>
            <a:ext cx="3681350" cy="231426"/>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7">
            <a:extLst>
              <a:ext uri="{FF2B5EF4-FFF2-40B4-BE49-F238E27FC236}">
                <a16:creationId xmlns:a16="http://schemas.microsoft.com/office/drawing/2014/main" id="{E44B966E-BD0B-445A-86CE-1E373A945D40}"/>
              </a:ext>
            </a:extLst>
          </p:cNvPr>
          <p:cNvSpPr/>
          <p:nvPr/>
        </p:nvSpPr>
        <p:spPr>
          <a:xfrm>
            <a:off x="2220683" y="5990309"/>
            <a:ext cx="3681350" cy="231426"/>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7">
            <a:extLst>
              <a:ext uri="{FF2B5EF4-FFF2-40B4-BE49-F238E27FC236}">
                <a16:creationId xmlns:a16="http://schemas.microsoft.com/office/drawing/2014/main" id="{86FA55F8-9658-4B7E-A224-B9F4B71937C6}"/>
              </a:ext>
            </a:extLst>
          </p:cNvPr>
          <p:cNvSpPr/>
          <p:nvPr/>
        </p:nvSpPr>
        <p:spPr>
          <a:xfrm>
            <a:off x="2220683" y="3481322"/>
            <a:ext cx="3681350" cy="231426"/>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7">
            <a:extLst>
              <a:ext uri="{FF2B5EF4-FFF2-40B4-BE49-F238E27FC236}">
                <a16:creationId xmlns:a16="http://schemas.microsoft.com/office/drawing/2014/main" id="{D3B3F753-90CA-463B-9267-4BCD987CA888}"/>
              </a:ext>
            </a:extLst>
          </p:cNvPr>
          <p:cNvSpPr/>
          <p:nvPr/>
        </p:nvSpPr>
        <p:spPr>
          <a:xfrm>
            <a:off x="2220683" y="3748908"/>
            <a:ext cx="3681350" cy="231426"/>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7">
            <a:extLst>
              <a:ext uri="{FF2B5EF4-FFF2-40B4-BE49-F238E27FC236}">
                <a16:creationId xmlns:a16="http://schemas.microsoft.com/office/drawing/2014/main" id="{BEB49CD6-5FEB-4A56-BA09-45212D95D266}"/>
              </a:ext>
            </a:extLst>
          </p:cNvPr>
          <p:cNvSpPr/>
          <p:nvPr/>
        </p:nvSpPr>
        <p:spPr>
          <a:xfrm>
            <a:off x="2220683" y="4011178"/>
            <a:ext cx="3681350" cy="231426"/>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8">
            <a:extLst>
              <a:ext uri="{FF2B5EF4-FFF2-40B4-BE49-F238E27FC236}">
                <a16:creationId xmlns:a16="http://schemas.microsoft.com/office/drawing/2014/main" id="{0318CC1F-F9F0-4FB0-AA6C-65401C0C5B9C}"/>
              </a:ext>
            </a:extLst>
          </p:cNvPr>
          <p:cNvSpPr/>
          <p:nvPr/>
        </p:nvSpPr>
        <p:spPr>
          <a:xfrm>
            <a:off x="6377049" y="3481321"/>
            <a:ext cx="427512" cy="231427"/>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8">
            <a:extLst>
              <a:ext uri="{FF2B5EF4-FFF2-40B4-BE49-F238E27FC236}">
                <a16:creationId xmlns:a16="http://schemas.microsoft.com/office/drawing/2014/main" id="{166CDF43-12CE-49CE-B122-1059923A85E6}"/>
              </a:ext>
            </a:extLst>
          </p:cNvPr>
          <p:cNvSpPr/>
          <p:nvPr/>
        </p:nvSpPr>
        <p:spPr>
          <a:xfrm>
            <a:off x="6377049" y="3748908"/>
            <a:ext cx="427512" cy="231427"/>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8">
            <a:extLst>
              <a:ext uri="{FF2B5EF4-FFF2-40B4-BE49-F238E27FC236}">
                <a16:creationId xmlns:a16="http://schemas.microsoft.com/office/drawing/2014/main" id="{143E0728-7F62-499D-9B06-995C22C49619}"/>
              </a:ext>
            </a:extLst>
          </p:cNvPr>
          <p:cNvSpPr/>
          <p:nvPr/>
        </p:nvSpPr>
        <p:spPr>
          <a:xfrm>
            <a:off x="6377049" y="4008732"/>
            <a:ext cx="427512" cy="231427"/>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8">
            <a:extLst>
              <a:ext uri="{FF2B5EF4-FFF2-40B4-BE49-F238E27FC236}">
                <a16:creationId xmlns:a16="http://schemas.microsoft.com/office/drawing/2014/main" id="{719F4695-05DA-4002-9091-0D0A5C2B6E53}"/>
              </a:ext>
            </a:extLst>
          </p:cNvPr>
          <p:cNvSpPr/>
          <p:nvPr/>
        </p:nvSpPr>
        <p:spPr>
          <a:xfrm>
            <a:off x="6375817" y="5489715"/>
            <a:ext cx="427512" cy="231427"/>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8">
            <a:extLst>
              <a:ext uri="{FF2B5EF4-FFF2-40B4-BE49-F238E27FC236}">
                <a16:creationId xmlns:a16="http://schemas.microsoft.com/office/drawing/2014/main" id="{54C905FE-BFD6-4B98-AB01-9C8E7468E36C}"/>
              </a:ext>
            </a:extLst>
          </p:cNvPr>
          <p:cNvSpPr/>
          <p:nvPr/>
        </p:nvSpPr>
        <p:spPr>
          <a:xfrm>
            <a:off x="6375817" y="5744165"/>
            <a:ext cx="427512" cy="231427"/>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8">
            <a:extLst>
              <a:ext uri="{FF2B5EF4-FFF2-40B4-BE49-F238E27FC236}">
                <a16:creationId xmlns:a16="http://schemas.microsoft.com/office/drawing/2014/main" id="{DD7B140F-86CE-428C-9106-51BA692593C1}"/>
              </a:ext>
            </a:extLst>
          </p:cNvPr>
          <p:cNvSpPr/>
          <p:nvPr/>
        </p:nvSpPr>
        <p:spPr>
          <a:xfrm>
            <a:off x="6375817" y="5990308"/>
            <a:ext cx="427512" cy="231427"/>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7">
            <a:extLst>
              <a:ext uri="{FF2B5EF4-FFF2-40B4-BE49-F238E27FC236}">
                <a16:creationId xmlns:a16="http://schemas.microsoft.com/office/drawing/2014/main" id="{E5423E54-CC10-4F27-BD5A-6714B351D7CF}"/>
              </a:ext>
            </a:extLst>
          </p:cNvPr>
          <p:cNvSpPr/>
          <p:nvPr/>
        </p:nvSpPr>
        <p:spPr>
          <a:xfrm>
            <a:off x="2220683" y="2604187"/>
            <a:ext cx="3681350" cy="231426"/>
          </a:xfrm>
          <a:prstGeom prst="round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8">
            <a:extLst>
              <a:ext uri="{FF2B5EF4-FFF2-40B4-BE49-F238E27FC236}">
                <a16:creationId xmlns:a16="http://schemas.microsoft.com/office/drawing/2014/main" id="{6A3E3EF6-8C56-4866-8341-9B46FB85227D}"/>
              </a:ext>
            </a:extLst>
          </p:cNvPr>
          <p:cNvSpPr/>
          <p:nvPr/>
        </p:nvSpPr>
        <p:spPr>
          <a:xfrm>
            <a:off x="6380523" y="2604186"/>
            <a:ext cx="427512" cy="231427"/>
          </a:xfrm>
          <a:prstGeom prst="round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038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FEC9-A193-4BF8-9548-CA3D9AE0384D}"/>
              </a:ext>
            </a:extLst>
          </p:cNvPr>
          <p:cNvSpPr>
            <a:spLocks noGrp="1"/>
          </p:cNvSpPr>
          <p:nvPr>
            <p:ph type="title"/>
          </p:nvPr>
        </p:nvSpPr>
        <p:spPr/>
        <p:txBody>
          <a:bodyPr/>
          <a:lstStyle/>
          <a:p>
            <a:r>
              <a:rPr lang="en-US" dirty="0"/>
              <a:t>Desirability Ratings (N=66)</a:t>
            </a:r>
          </a:p>
        </p:txBody>
      </p:sp>
      <p:graphicFrame>
        <p:nvGraphicFramePr>
          <p:cNvPr id="4" name="Content Placeholder 3">
            <a:extLst>
              <a:ext uri="{FF2B5EF4-FFF2-40B4-BE49-F238E27FC236}">
                <a16:creationId xmlns:a16="http://schemas.microsoft.com/office/drawing/2014/main" id="{CD3DA34F-F97A-4629-808D-CEB3C4E9BEF4}"/>
              </a:ext>
            </a:extLst>
          </p:cNvPr>
          <p:cNvGraphicFramePr>
            <a:graphicFrameLocks noGrp="1"/>
          </p:cNvGraphicFramePr>
          <p:nvPr>
            <p:ph idx="1"/>
            <p:extLst>
              <p:ext uri="{D42A27DB-BD31-4B8C-83A1-F6EECF244321}">
                <p14:modId xmlns:p14="http://schemas.microsoft.com/office/powerpoint/2010/main" val="77731739"/>
              </p:ext>
            </p:extLst>
          </p:nvPr>
        </p:nvGraphicFramePr>
        <p:xfrm>
          <a:off x="1023938" y="2084832"/>
          <a:ext cx="10706508" cy="4223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3702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FEC9-A193-4BF8-9548-CA3D9AE0384D}"/>
              </a:ext>
            </a:extLst>
          </p:cNvPr>
          <p:cNvSpPr>
            <a:spLocks noGrp="1"/>
          </p:cNvSpPr>
          <p:nvPr>
            <p:ph type="title"/>
          </p:nvPr>
        </p:nvSpPr>
        <p:spPr/>
        <p:txBody>
          <a:bodyPr/>
          <a:lstStyle/>
          <a:p>
            <a:r>
              <a:rPr lang="en-US" dirty="0"/>
              <a:t>Distribution and overlap of foraged plant parts by species correspondence</a:t>
            </a:r>
          </a:p>
        </p:txBody>
      </p:sp>
      <p:pic>
        <p:nvPicPr>
          <p:cNvPr id="9" name="Content Placeholder 8">
            <a:extLst>
              <a:ext uri="{FF2B5EF4-FFF2-40B4-BE49-F238E27FC236}">
                <a16:creationId xmlns:a16="http://schemas.microsoft.com/office/drawing/2014/main" id="{37231EF7-DCDC-425F-9910-8CDC4D087306}"/>
              </a:ext>
            </a:extLst>
          </p:cNvPr>
          <p:cNvPicPr>
            <a:picLocks noGrp="1" noChangeAspect="1"/>
          </p:cNvPicPr>
          <p:nvPr>
            <p:ph idx="1"/>
          </p:nvPr>
        </p:nvPicPr>
        <p:blipFill>
          <a:blip r:embed="rId3"/>
          <a:stretch>
            <a:fillRect/>
          </a:stretch>
        </p:blipFill>
        <p:spPr>
          <a:xfrm>
            <a:off x="2074151" y="1929962"/>
            <a:ext cx="7540112" cy="4378763"/>
          </a:xfrm>
          <a:prstGeom prst="rect">
            <a:avLst/>
          </a:prstGeom>
        </p:spPr>
      </p:pic>
      <p:sp>
        <p:nvSpPr>
          <p:cNvPr id="4" name="Content Placeholder 2">
            <a:extLst>
              <a:ext uri="{FF2B5EF4-FFF2-40B4-BE49-F238E27FC236}">
                <a16:creationId xmlns:a16="http://schemas.microsoft.com/office/drawing/2014/main" id="{89B13AAE-BBE2-4082-9D3C-1928F45F8A16}"/>
              </a:ext>
            </a:extLst>
          </p:cNvPr>
          <p:cNvSpPr txBox="1">
            <a:spLocks/>
          </p:cNvSpPr>
          <p:nvPr/>
        </p:nvSpPr>
        <p:spPr>
          <a:xfrm>
            <a:off x="9053913" y="6627730"/>
            <a:ext cx="3009599" cy="230270"/>
          </a:xfrm>
          <a:prstGeom prst="rect">
            <a:avLst/>
          </a:prstGeom>
        </p:spPr>
        <p:txBody>
          <a:bodyPr vert="horz" lIns="45720" tIns="45720" rIns="45720" bIns="45720" rtlCol="0" anchor="ctr">
            <a:normAutofit fontScale="55000" lnSpcReduction="2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en-US" dirty="0"/>
              <a:t>Modeled from Landor-Yamagata et al., 2018</a:t>
            </a:r>
          </a:p>
        </p:txBody>
      </p:sp>
      <p:sp>
        <p:nvSpPr>
          <p:cNvPr id="3" name="Hexagon 2"/>
          <p:cNvSpPr/>
          <p:nvPr/>
        </p:nvSpPr>
        <p:spPr>
          <a:xfrm>
            <a:off x="6051666" y="2244440"/>
            <a:ext cx="2535382" cy="2315095"/>
          </a:xfrm>
          <a:prstGeom prst="hexagon">
            <a:avLst/>
          </a:prstGeom>
          <a:noFill/>
          <a:ln w="7620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42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CFEF-ED13-4799-9A95-B52EAC6D9C49}"/>
              </a:ext>
            </a:extLst>
          </p:cNvPr>
          <p:cNvSpPr>
            <a:spLocks noGrp="1"/>
          </p:cNvSpPr>
          <p:nvPr>
            <p:ph type="title"/>
          </p:nvPr>
        </p:nvSpPr>
        <p:spPr/>
        <p:txBody>
          <a:bodyPr/>
          <a:lstStyle/>
          <a:p>
            <a:r>
              <a:rPr lang="en-US" dirty="0"/>
              <a:t>Distribution and overlap of Material uses by species correspondence</a:t>
            </a:r>
          </a:p>
        </p:txBody>
      </p:sp>
      <p:pic>
        <p:nvPicPr>
          <p:cNvPr id="5" name="Content Placeholder 4">
            <a:extLst>
              <a:ext uri="{FF2B5EF4-FFF2-40B4-BE49-F238E27FC236}">
                <a16:creationId xmlns:a16="http://schemas.microsoft.com/office/drawing/2014/main" id="{54E015F9-430E-43A6-881A-4D7460C936AC}"/>
              </a:ext>
            </a:extLst>
          </p:cNvPr>
          <p:cNvPicPr>
            <a:picLocks noGrp="1" noChangeAspect="1"/>
          </p:cNvPicPr>
          <p:nvPr>
            <p:ph idx="1"/>
          </p:nvPr>
        </p:nvPicPr>
        <p:blipFill rotWithShape="1">
          <a:blip r:embed="rId3"/>
          <a:srcRect l="11321"/>
          <a:stretch/>
        </p:blipFill>
        <p:spPr>
          <a:xfrm>
            <a:off x="2774771" y="1832610"/>
            <a:ext cx="6407324" cy="5025390"/>
          </a:xfrm>
          <a:prstGeom prst="rect">
            <a:avLst/>
          </a:prstGeom>
        </p:spPr>
      </p:pic>
      <p:sp>
        <p:nvSpPr>
          <p:cNvPr id="6" name="Content Placeholder 2">
            <a:extLst>
              <a:ext uri="{FF2B5EF4-FFF2-40B4-BE49-F238E27FC236}">
                <a16:creationId xmlns:a16="http://schemas.microsoft.com/office/drawing/2014/main" id="{BC3AED35-DA94-46B6-B3FE-61724BE12858}"/>
              </a:ext>
            </a:extLst>
          </p:cNvPr>
          <p:cNvSpPr txBox="1">
            <a:spLocks/>
          </p:cNvSpPr>
          <p:nvPr/>
        </p:nvSpPr>
        <p:spPr>
          <a:xfrm>
            <a:off x="9053913" y="6627730"/>
            <a:ext cx="3009599" cy="230270"/>
          </a:xfrm>
          <a:prstGeom prst="rect">
            <a:avLst/>
          </a:prstGeom>
        </p:spPr>
        <p:txBody>
          <a:bodyPr vert="horz" lIns="45720" tIns="45720" rIns="45720" bIns="45720" rtlCol="0" anchor="ctr">
            <a:normAutofit fontScale="55000" lnSpcReduction="2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en-US" dirty="0"/>
              <a:t>Modeled from Landor-Yamagata et al., 2018</a:t>
            </a:r>
          </a:p>
        </p:txBody>
      </p:sp>
      <p:sp>
        <p:nvSpPr>
          <p:cNvPr id="4" name="Isosceles Triangle 3"/>
          <p:cNvSpPr/>
          <p:nvPr/>
        </p:nvSpPr>
        <p:spPr>
          <a:xfrm rot="10800000">
            <a:off x="5153890" y="2722418"/>
            <a:ext cx="2140528" cy="2556164"/>
          </a:xfrm>
          <a:prstGeom prst="triangle">
            <a:avLst/>
          </a:prstGeom>
          <a:noFill/>
          <a:ln w="7620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91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C874EB4-15F5-4135-8D05-47CEA2CE7450}"/>
              </a:ext>
            </a:extLst>
          </p:cNvPr>
          <p:cNvGraphicFramePr/>
          <p:nvPr>
            <p:extLst>
              <p:ext uri="{D42A27DB-BD31-4B8C-83A1-F6EECF244321}">
                <p14:modId xmlns:p14="http://schemas.microsoft.com/office/powerpoint/2010/main" val="1575814913"/>
              </p:ext>
            </p:extLst>
          </p:nvPr>
        </p:nvGraphicFramePr>
        <p:xfrm>
          <a:off x="1024127" y="585216"/>
          <a:ext cx="11037243" cy="627278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59FFEC9-A193-4BF8-9548-CA3D9AE0384D}"/>
              </a:ext>
            </a:extLst>
          </p:cNvPr>
          <p:cNvSpPr>
            <a:spLocks noGrp="1"/>
          </p:cNvSpPr>
          <p:nvPr>
            <p:ph type="title"/>
          </p:nvPr>
        </p:nvSpPr>
        <p:spPr/>
        <p:txBody>
          <a:bodyPr/>
          <a:lstStyle/>
          <a:p>
            <a:r>
              <a:rPr lang="en-US" dirty="0"/>
              <a:t>Frequency of mention by foragers</a:t>
            </a:r>
          </a:p>
        </p:txBody>
      </p:sp>
      <p:sp>
        <p:nvSpPr>
          <p:cNvPr id="7" name="Text Box 2">
            <a:extLst>
              <a:ext uri="{FF2B5EF4-FFF2-40B4-BE49-F238E27FC236}">
                <a16:creationId xmlns:a16="http://schemas.microsoft.com/office/drawing/2014/main" id="{29FE7665-0931-4B7F-A19A-AEE0A586B19C}"/>
              </a:ext>
            </a:extLst>
          </p:cNvPr>
          <p:cNvSpPr txBox="1">
            <a:spLocks noChangeArrowheads="1"/>
          </p:cNvSpPr>
          <p:nvPr/>
        </p:nvSpPr>
        <p:spPr bwMode="auto">
          <a:xfrm>
            <a:off x="3974192" y="2396143"/>
            <a:ext cx="689248" cy="6858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12 spp. each at 1 (1%)</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0453C370-871F-4A9B-A696-6531CBAB997B}"/>
              </a:ext>
            </a:extLst>
          </p:cNvPr>
          <p:cNvSpPr txBox="1">
            <a:spLocks/>
          </p:cNvSpPr>
          <p:nvPr/>
        </p:nvSpPr>
        <p:spPr>
          <a:xfrm>
            <a:off x="8968740" y="401563"/>
            <a:ext cx="3024051" cy="367305"/>
          </a:xfrm>
          <a:prstGeom prst="rect">
            <a:avLst/>
          </a:prstGeom>
        </p:spPr>
        <p:txBody>
          <a:bodyPr vert="horz" lIns="45720" tIns="45720" rIns="45720" bIns="45720" rtlCol="0" anchor="ctr">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tabLst>
                <a:tab pos="1828800" algn="l"/>
              </a:tabLst>
            </a:pPr>
            <a:r>
              <a:rPr lang="en-US" sz="1100" b="1" dirty="0"/>
              <a:t>Taxa ----- (% population </a:t>
            </a:r>
            <a:r>
              <a:rPr lang="en-US" sz="1100" b="1" dirty="0">
                <a:latin typeface="Times New Roman" panose="02020603050405020304" pitchFamily="18" charset="0"/>
                <a:cs typeface="Times New Roman" panose="02020603050405020304" pitchFamily="18" charset="0"/>
              </a:rPr>
              <a:t>⸙</a:t>
            </a:r>
            <a:r>
              <a:rPr lang="en-US" sz="1100" b="1" dirty="0"/>
              <a:t> cumulative %      	population)</a:t>
            </a:r>
          </a:p>
        </p:txBody>
      </p:sp>
      <p:sp>
        <p:nvSpPr>
          <p:cNvPr id="5" name="TextBox 4"/>
          <p:cNvSpPr txBox="1"/>
          <p:nvPr/>
        </p:nvSpPr>
        <p:spPr>
          <a:xfrm>
            <a:off x="6374674" y="3713788"/>
            <a:ext cx="614271" cy="369332"/>
          </a:xfrm>
          <a:prstGeom prst="rect">
            <a:avLst/>
          </a:prstGeom>
          <a:noFill/>
        </p:spPr>
        <p:txBody>
          <a:bodyPr wrap="none" rtlCol="0">
            <a:spAutoFit/>
          </a:bodyPr>
          <a:lstStyle/>
          <a:p>
            <a:r>
              <a:rPr lang="en-US" dirty="0">
                <a:solidFill>
                  <a:srgbClr val="FF0000"/>
                </a:solidFill>
              </a:rPr>
              <a:t>(3,3)</a:t>
            </a:r>
          </a:p>
        </p:txBody>
      </p:sp>
      <p:sp>
        <p:nvSpPr>
          <p:cNvPr id="9" name="TextBox 8"/>
          <p:cNvSpPr txBox="1"/>
          <p:nvPr/>
        </p:nvSpPr>
        <p:spPr>
          <a:xfrm>
            <a:off x="5507899" y="2277583"/>
            <a:ext cx="614271" cy="369332"/>
          </a:xfrm>
          <a:prstGeom prst="rect">
            <a:avLst/>
          </a:prstGeom>
          <a:noFill/>
        </p:spPr>
        <p:txBody>
          <a:bodyPr wrap="none" rtlCol="0">
            <a:spAutoFit/>
          </a:bodyPr>
          <a:lstStyle/>
          <a:p>
            <a:r>
              <a:rPr lang="en-US" dirty="0">
                <a:solidFill>
                  <a:srgbClr val="FF0000"/>
                </a:solidFill>
              </a:rPr>
              <a:t>(4,3)</a:t>
            </a:r>
          </a:p>
        </p:txBody>
      </p:sp>
      <p:sp>
        <p:nvSpPr>
          <p:cNvPr id="10" name="TextBox 9"/>
          <p:cNvSpPr txBox="1"/>
          <p:nvPr/>
        </p:nvSpPr>
        <p:spPr>
          <a:xfrm>
            <a:off x="2765629" y="4618663"/>
            <a:ext cx="614271" cy="369332"/>
          </a:xfrm>
          <a:prstGeom prst="rect">
            <a:avLst/>
          </a:prstGeom>
          <a:noFill/>
        </p:spPr>
        <p:txBody>
          <a:bodyPr wrap="none" rtlCol="0">
            <a:spAutoFit/>
          </a:bodyPr>
          <a:lstStyle/>
          <a:p>
            <a:r>
              <a:rPr lang="en-US" dirty="0">
                <a:solidFill>
                  <a:srgbClr val="FF0000"/>
                </a:solidFill>
              </a:rPr>
              <a:t>(3,1)</a:t>
            </a:r>
          </a:p>
        </p:txBody>
      </p:sp>
      <p:sp>
        <p:nvSpPr>
          <p:cNvPr id="11" name="TextBox 10"/>
          <p:cNvSpPr txBox="1"/>
          <p:nvPr/>
        </p:nvSpPr>
        <p:spPr>
          <a:xfrm>
            <a:off x="5158445" y="5542588"/>
            <a:ext cx="963725" cy="369332"/>
          </a:xfrm>
          <a:prstGeom prst="rect">
            <a:avLst/>
          </a:prstGeom>
          <a:noFill/>
        </p:spPr>
        <p:txBody>
          <a:bodyPr wrap="none" rtlCol="0">
            <a:spAutoFit/>
          </a:bodyPr>
          <a:lstStyle/>
          <a:p>
            <a:r>
              <a:rPr lang="en-US" dirty="0">
                <a:solidFill>
                  <a:srgbClr val="FF0000"/>
                </a:solidFill>
              </a:rPr>
              <a:t>(NR, NR)</a:t>
            </a:r>
          </a:p>
        </p:txBody>
      </p:sp>
      <p:sp>
        <p:nvSpPr>
          <p:cNvPr id="12" name="TextBox 11"/>
          <p:cNvSpPr txBox="1"/>
          <p:nvPr/>
        </p:nvSpPr>
        <p:spPr>
          <a:xfrm>
            <a:off x="4359286" y="5628313"/>
            <a:ext cx="614271" cy="369332"/>
          </a:xfrm>
          <a:prstGeom prst="rect">
            <a:avLst/>
          </a:prstGeom>
          <a:noFill/>
        </p:spPr>
        <p:txBody>
          <a:bodyPr wrap="none" rtlCol="0">
            <a:spAutoFit/>
          </a:bodyPr>
          <a:lstStyle/>
          <a:p>
            <a:r>
              <a:rPr lang="en-US" dirty="0">
                <a:solidFill>
                  <a:srgbClr val="FF0000"/>
                </a:solidFill>
              </a:rPr>
              <a:t>(3,2)</a:t>
            </a:r>
          </a:p>
        </p:txBody>
      </p:sp>
      <p:sp>
        <p:nvSpPr>
          <p:cNvPr id="3" name="TextBox 2"/>
          <p:cNvSpPr txBox="1"/>
          <p:nvPr/>
        </p:nvSpPr>
        <p:spPr>
          <a:xfrm>
            <a:off x="161820" y="4803329"/>
            <a:ext cx="5346079" cy="1384995"/>
          </a:xfrm>
          <a:prstGeom prst="rect">
            <a:avLst/>
          </a:prstGeom>
          <a:solidFill>
            <a:srgbClr val="F7F7F2">
              <a:alpha val="60000"/>
            </a:srgbClr>
          </a:solidFill>
          <a:ln w="57150">
            <a:solidFill>
              <a:srgbClr val="00FF00"/>
            </a:solidFill>
          </a:ln>
        </p:spPr>
        <p:txBody>
          <a:bodyPr wrap="square" rtlCol="0">
            <a:spAutoFit/>
          </a:bodyPr>
          <a:lstStyle/>
          <a:p>
            <a:pPr marL="354013" indent="-354013">
              <a:buFont typeface="Arial" panose="020B0604020202020204" pitchFamily="34" charset="0"/>
              <a:buChar char="•"/>
            </a:pPr>
            <a:r>
              <a:rPr lang="en-US" sz="2800" dirty="0">
                <a:latin typeface="+mj-lt"/>
              </a:rPr>
              <a:t>Brambles (berries) &amp; other frequently harvested species → not inventoried</a:t>
            </a:r>
          </a:p>
          <a:p>
            <a:pPr marL="354013" indent="-354013">
              <a:buFont typeface="Arial" panose="020B0604020202020204" pitchFamily="34" charset="0"/>
              <a:buChar char="•"/>
            </a:pPr>
            <a:r>
              <a:rPr lang="en-US" sz="2800" dirty="0">
                <a:latin typeface="+mj-lt"/>
              </a:rPr>
              <a:t>Taxa not captured by sampling protocols</a:t>
            </a:r>
          </a:p>
        </p:txBody>
      </p:sp>
    </p:spTree>
    <p:extLst>
      <p:ext uri="{BB962C8B-B14F-4D97-AF65-F5344CB8AC3E}">
        <p14:creationId xmlns:p14="http://schemas.microsoft.com/office/powerpoint/2010/main" val="25589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5EEE-D2D9-4EFF-BC7C-3E8A568E1E3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9A1A088E-9EE7-462D-AA31-4FC346008685}"/>
              </a:ext>
            </a:extLst>
          </p:cNvPr>
          <p:cNvSpPr>
            <a:spLocks noGrp="1"/>
          </p:cNvSpPr>
          <p:nvPr>
            <p:ph idx="1"/>
          </p:nvPr>
        </p:nvSpPr>
        <p:spPr>
          <a:xfrm>
            <a:off x="1024128" y="1941531"/>
            <a:ext cx="7305282" cy="4692026"/>
          </a:xfrm>
        </p:spPr>
        <p:txBody>
          <a:bodyPr anchor="ctr">
            <a:normAutofit/>
          </a:bodyPr>
          <a:lstStyle/>
          <a:p>
            <a:pPr marL="166688" lvl="0" indent="-166688">
              <a:buClr>
                <a:srgbClr val="A7D971"/>
              </a:buClr>
              <a:buSzPct val="152000"/>
              <a:buFont typeface="Arial" panose="020B0604020202020204" pitchFamily="34" charset="0"/>
              <a:buChar char="•"/>
            </a:pPr>
            <a:r>
              <a:rPr lang="en-US" sz="2800" dirty="0">
                <a:solidFill>
                  <a:srgbClr val="2E2B21"/>
                </a:solidFill>
              </a:rPr>
              <a:t>People in Philadelphia are using woody species from urban forests (</a:t>
            </a:r>
            <a:r>
              <a:rPr lang="en-US" sz="2400" dirty="0">
                <a:solidFill>
                  <a:srgbClr val="2E2B21"/>
                </a:solidFill>
              </a:rPr>
              <a:t>Not just food) </a:t>
            </a:r>
          </a:p>
          <a:p>
            <a:pPr>
              <a:buClr>
                <a:srgbClr val="A7D971"/>
              </a:buClr>
              <a:buSzPct val="152000"/>
              <a:buFont typeface="Arial" panose="020B0604020202020204" pitchFamily="34" charset="0"/>
              <a:buChar char="•"/>
            </a:pPr>
            <a:r>
              <a:rPr lang="en-US" sz="2800" dirty="0">
                <a:solidFill>
                  <a:srgbClr val="2E2B21"/>
                </a:solidFill>
              </a:rPr>
              <a:t>Alignment with the urban forest inventory </a:t>
            </a:r>
          </a:p>
          <a:p>
            <a:pPr marL="744538" lvl="1" indent="-307975">
              <a:buClr>
                <a:srgbClr val="A7D971"/>
              </a:buClr>
              <a:buSzPct val="152000"/>
              <a:buFont typeface="Arial" panose="020B0604020202020204" pitchFamily="34" charset="0"/>
              <a:buChar char="•"/>
            </a:pPr>
            <a:r>
              <a:rPr lang="en-US" sz="2400" dirty="0">
                <a:solidFill>
                  <a:srgbClr val="2E2B21"/>
                </a:solidFill>
              </a:rPr>
              <a:t>Wide scope harvested but narrow range heavily targeted </a:t>
            </a:r>
          </a:p>
          <a:p>
            <a:pPr marL="744538" lvl="1" indent="-307975">
              <a:buClr>
                <a:srgbClr val="A7D971"/>
              </a:buClr>
              <a:buSzPct val="152000"/>
              <a:buFont typeface="Arial" panose="020B0604020202020204" pitchFamily="34" charset="0"/>
              <a:buChar char="•"/>
            </a:pPr>
            <a:r>
              <a:rPr lang="en-US" sz="2400" dirty="0">
                <a:solidFill>
                  <a:srgbClr val="2E2B21"/>
                </a:solidFill>
              </a:rPr>
              <a:t>Further inventory of brambles &amp; other species needed</a:t>
            </a:r>
          </a:p>
          <a:p>
            <a:pPr marL="744538" lvl="1" indent="-307975">
              <a:buClr>
                <a:srgbClr val="A7D971"/>
              </a:buClr>
              <a:buSzPct val="152000"/>
              <a:buFont typeface="Arial" panose="020B0604020202020204" pitchFamily="34" charset="0"/>
              <a:buChar char="•"/>
            </a:pPr>
            <a:r>
              <a:rPr lang="en-US" sz="2400" dirty="0">
                <a:solidFill>
                  <a:srgbClr val="2E2B21"/>
                </a:solidFill>
              </a:rPr>
              <a:t>Fruit/nut/seed interventions would appear to enhance documented practices </a:t>
            </a:r>
          </a:p>
          <a:p>
            <a:pPr marL="339725" indent="-339725">
              <a:buClr>
                <a:srgbClr val="A7D971"/>
              </a:buClr>
              <a:buSzPct val="152000"/>
              <a:buFont typeface="Arial" panose="020B0604020202020204" pitchFamily="34" charset="0"/>
              <a:buChar char="•"/>
            </a:pPr>
            <a:r>
              <a:rPr lang="en-US" sz="2800" dirty="0">
                <a:solidFill>
                  <a:srgbClr val="2E2B21"/>
                </a:solidFill>
              </a:rPr>
              <a:t>Mapping desirability ratings (enhanced with field guides) </a:t>
            </a:r>
            <a:r>
              <a:rPr lang="en-US" sz="2800" dirty="0">
                <a:solidFill>
                  <a:srgbClr val="2E2B21"/>
                </a:solidFill>
                <a:latin typeface="Garamond" panose="02020404030301010803" pitchFamily="18" charset="0"/>
              </a:rPr>
              <a:t>→</a:t>
            </a:r>
            <a:r>
              <a:rPr lang="en-US" sz="2800" dirty="0">
                <a:solidFill>
                  <a:srgbClr val="2E2B21"/>
                </a:solidFill>
              </a:rPr>
              <a:t> rapid assessment</a:t>
            </a:r>
          </a:p>
        </p:txBody>
      </p:sp>
      <p:pic>
        <p:nvPicPr>
          <p:cNvPr id="6" name="Content Placeholder 5"/>
          <p:cNvPicPr>
            <a:picLocks noChangeAspect="1"/>
          </p:cNvPicPr>
          <p:nvPr/>
        </p:nvPicPr>
        <p:blipFill>
          <a:blip r:embed="rId3"/>
          <a:stretch>
            <a:fillRect/>
          </a:stretch>
        </p:blipFill>
        <p:spPr>
          <a:xfrm>
            <a:off x="8593640" y="2084832"/>
            <a:ext cx="3170116" cy="3170116"/>
          </a:xfrm>
          <a:prstGeom prst="rect">
            <a:avLst/>
          </a:prstGeom>
        </p:spPr>
      </p:pic>
    </p:spTree>
    <p:extLst>
      <p:ext uri="{BB962C8B-B14F-4D97-AF65-F5344CB8AC3E}">
        <p14:creationId xmlns:p14="http://schemas.microsoft.com/office/powerpoint/2010/main" val="407720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030519064"/>
              </p:ext>
            </p:extLst>
          </p:nvPr>
        </p:nvGraphicFramePr>
        <p:xfrm>
          <a:off x="1318880" y="529390"/>
          <a:ext cx="9549245" cy="5814862"/>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a:cxnSpLocks/>
          </p:cNvCxnSpPr>
          <p:nvPr/>
        </p:nvCxnSpPr>
        <p:spPr>
          <a:xfrm>
            <a:off x="4788272" y="1267776"/>
            <a:ext cx="0" cy="21820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a:off x="3481998" y="1433546"/>
            <a:ext cx="0" cy="21820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503265" y="1375576"/>
            <a:ext cx="1285007" cy="13167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134366" y="2530754"/>
            <a:ext cx="561110" cy="21820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059116" y="4492269"/>
            <a:ext cx="561110" cy="367383"/>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5-Point Star 1"/>
          <p:cNvSpPr/>
          <p:nvPr/>
        </p:nvSpPr>
        <p:spPr>
          <a:xfrm>
            <a:off x="1516689" y="2747233"/>
            <a:ext cx="259773" cy="24245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47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a:t>
            </a:r>
          </a:p>
        </p:txBody>
      </p:sp>
      <p:sp>
        <p:nvSpPr>
          <p:cNvPr id="3" name="Content Placeholder 2"/>
          <p:cNvSpPr>
            <a:spLocks noGrp="1"/>
          </p:cNvSpPr>
          <p:nvPr>
            <p:ph idx="1"/>
          </p:nvPr>
        </p:nvSpPr>
        <p:spPr/>
        <p:txBody>
          <a:bodyPr>
            <a:normAutofit/>
          </a:bodyPr>
          <a:lstStyle/>
          <a:p>
            <a:r>
              <a:rPr lang="en-US" sz="3600" dirty="0"/>
              <a:t>We thank the numerous individuals who completed a rather lengthy survey and who have participated in our interviews.</a:t>
            </a:r>
          </a:p>
          <a:p>
            <a:r>
              <a:rPr lang="en-US" sz="3600" dirty="0"/>
              <a:t>The Student Achievement in Research and Creativity Committee at </a:t>
            </a:r>
            <a:r>
              <a:rPr lang="en-US" sz="3600"/>
              <a:t>Ursinus College provided </a:t>
            </a:r>
            <a:r>
              <a:rPr lang="en-US" sz="3600" dirty="0"/>
              <a:t>funds for research assistance with data collection and analysis.</a:t>
            </a:r>
          </a:p>
          <a:p>
            <a:pPr marL="0" indent="0">
              <a:buNone/>
            </a:pPr>
            <a:endParaRPr lang="en-US" sz="3600" dirty="0"/>
          </a:p>
        </p:txBody>
      </p:sp>
    </p:spTree>
    <p:extLst>
      <p:ext uri="{BB962C8B-B14F-4D97-AF65-F5344CB8AC3E}">
        <p14:creationId xmlns:p14="http://schemas.microsoft.com/office/powerpoint/2010/main" val="1226594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 Cited</a:t>
            </a:r>
          </a:p>
        </p:txBody>
      </p:sp>
      <p:sp>
        <p:nvSpPr>
          <p:cNvPr id="3" name="Content Placeholder 2"/>
          <p:cNvSpPr>
            <a:spLocks noGrp="1"/>
          </p:cNvSpPr>
          <p:nvPr>
            <p:ph idx="1"/>
          </p:nvPr>
        </p:nvSpPr>
        <p:spPr>
          <a:xfrm>
            <a:off x="735980" y="1806903"/>
            <a:ext cx="11284224" cy="4939584"/>
          </a:xfrm>
        </p:spPr>
        <p:txBody>
          <a:bodyPr>
            <a:normAutofit fontScale="70000" lnSpcReduction="20000"/>
          </a:bodyPr>
          <a:lstStyle/>
          <a:p>
            <a:pPr marL="465138" indent="-465138">
              <a:buNone/>
            </a:pPr>
            <a:r>
              <a:rPr lang="en-US" sz="1400" dirty="0"/>
              <a:t>Bukowski, C., &amp; Munsell, J. (2018). The Community Food Forest Handbook: How to Plan, Organize, and Nurture Edible Gathering Places. Chelsea Green Publishing.</a:t>
            </a:r>
          </a:p>
          <a:p>
            <a:pPr marL="465138" indent="-465138">
              <a:buNone/>
            </a:pPr>
            <a:r>
              <a:rPr lang="en-US" sz="1400" dirty="0"/>
              <a:t>Bunge, A., </a:t>
            </a:r>
            <a:r>
              <a:rPr lang="en-US" sz="1400" dirty="0" err="1"/>
              <a:t>Diemont</a:t>
            </a:r>
            <a:r>
              <a:rPr lang="en-US" sz="1400" dirty="0"/>
              <a:t>, S. A., Bunge, J. A., &amp; Harris, S. (2019). Urban foraging for food security and sovereignty: quantifying edible forest yield in Syracuse, New York using four common fruit-and nut-producing street tree species. </a:t>
            </a:r>
            <a:r>
              <a:rPr lang="en-US" sz="1400" i="1" dirty="0"/>
              <a:t>Journal of Urban Ecology</a:t>
            </a:r>
            <a:r>
              <a:rPr lang="en-US" sz="1400" dirty="0"/>
              <a:t>, </a:t>
            </a:r>
            <a:r>
              <a:rPr lang="en-US" sz="1400" i="1" dirty="0"/>
              <a:t>5</a:t>
            </a:r>
            <a:r>
              <a:rPr lang="en-US" sz="1400" dirty="0"/>
              <a:t>(1), juy028.</a:t>
            </a:r>
          </a:p>
          <a:p>
            <a:pPr marL="465138" indent="-465138">
              <a:buNone/>
            </a:pPr>
            <a:r>
              <a:rPr lang="en-US" sz="1400" dirty="0"/>
              <a:t>Clark, K. H., &amp; Nicholas, K. A. (2013). Introducing urban food forestry: A multifunctional approach to increase food security and provide ecosystem services. </a:t>
            </a:r>
            <a:r>
              <a:rPr lang="en-US" sz="1400" i="1" dirty="0"/>
              <a:t>Landscape Ecology</a:t>
            </a:r>
            <a:r>
              <a:rPr lang="en-US" sz="1400" dirty="0"/>
              <a:t>, </a:t>
            </a:r>
            <a:r>
              <a:rPr lang="en-US" sz="1400" i="1" dirty="0"/>
              <a:t>28</a:t>
            </a:r>
            <a:r>
              <a:rPr lang="en-US" sz="1400" dirty="0"/>
              <a:t>(9), 1649-1669.</a:t>
            </a:r>
          </a:p>
          <a:p>
            <a:pPr marL="465138" indent="-465138">
              <a:buNone/>
            </a:pPr>
            <a:r>
              <a:rPr lang="en-US" sz="1400" dirty="0"/>
              <a:t>Hurley, P. T., Emery, M. R., McLain, R., Poe, M., </a:t>
            </a:r>
            <a:r>
              <a:rPr lang="en-US" sz="1400" dirty="0" err="1"/>
              <a:t>Grabbatin</a:t>
            </a:r>
            <a:r>
              <a:rPr lang="en-US" sz="1400" dirty="0"/>
              <a:t>, B., &amp; </a:t>
            </a:r>
            <a:r>
              <a:rPr lang="en-US" sz="1400" dirty="0" err="1"/>
              <a:t>Goetcheus</a:t>
            </a:r>
            <a:r>
              <a:rPr lang="en-US" sz="1400" dirty="0"/>
              <a:t>, C. L. (2015). Whose urban forest? The political ecology of foraging urban nontimber forest products. </a:t>
            </a:r>
            <a:r>
              <a:rPr lang="en-US" sz="1400" i="1" dirty="0"/>
              <a:t>Sustainability in the Global City: Myth and Practice; </a:t>
            </a:r>
            <a:r>
              <a:rPr lang="en-US" sz="1400" i="1" dirty="0" err="1"/>
              <a:t>Isenhour</a:t>
            </a:r>
            <a:r>
              <a:rPr lang="en-US" sz="1400" i="1" dirty="0"/>
              <a:t>, C., McDonagh, G., Checker, M., Eds</a:t>
            </a:r>
            <a:r>
              <a:rPr lang="en-US" sz="1400" dirty="0"/>
              <a:t>, 187-212.</a:t>
            </a:r>
          </a:p>
          <a:p>
            <a:pPr marL="465138" indent="-465138">
              <a:buNone/>
            </a:pPr>
            <a:r>
              <a:rPr lang="en-US" sz="1400" dirty="0"/>
              <a:t>Hurley, P. T., &amp; Emery, M. R. (2018). Locating provisioning ecosystem services in urban forests: Forageable woody species in New York City, USA. </a:t>
            </a:r>
            <a:r>
              <a:rPr lang="en-US" sz="1400" i="1" dirty="0"/>
              <a:t>Landscape and Urban Planning</a:t>
            </a:r>
            <a:r>
              <a:rPr lang="en-US" sz="1400" dirty="0"/>
              <a:t>, </a:t>
            </a:r>
            <a:r>
              <a:rPr lang="en-US" sz="1400" i="1" dirty="0"/>
              <a:t>170</a:t>
            </a:r>
            <a:r>
              <a:rPr lang="en-US" sz="1400" dirty="0"/>
              <a:t>, 266-275.</a:t>
            </a:r>
          </a:p>
          <a:p>
            <a:pPr marL="465138" indent="-465138">
              <a:buNone/>
            </a:pPr>
            <a:r>
              <a:rPr lang="en-US" sz="1400" dirty="0"/>
              <a:t>Kowalski, J. M., &amp; Conway, T. M. (2018). Branching out: The inclusion of urban food trees in Canadian urban forest management plans. </a:t>
            </a:r>
            <a:r>
              <a:rPr lang="en-US" sz="1400" i="1" dirty="0"/>
              <a:t>Urban Forestry &amp; Urban Greening</a:t>
            </a:r>
            <a:r>
              <a:rPr lang="en-US" sz="1400" dirty="0"/>
              <a:t>.</a:t>
            </a:r>
          </a:p>
          <a:p>
            <a:pPr marL="465138" indent="-465138">
              <a:buNone/>
            </a:pPr>
            <a:r>
              <a:rPr lang="en-US" sz="1400" dirty="0"/>
              <a:t>Landor-Yamagata, J., </a:t>
            </a:r>
            <a:r>
              <a:rPr lang="en-US" sz="1400" dirty="0" err="1"/>
              <a:t>Kowarik</a:t>
            </a:r>
            <a:r>
              <a:rPr lang="en-US" sz="1400" dirty="0"/>
              <a:t>, I., &amp; Fischer, L. (2018). Urban foraging in Berlin: People, plants and practices within the metropolitan green infrastructure. </a:t>
            </a:r>
            <a:r>
              <a:rPr lang="en-US" sz="1400" i="1" dirty="0"/>
              <a:t>Sustainability</a:t>
            </a:r>
            <a:r>
              <a:rPr lang="en-US" sz="1400" dirty="0"/>
              <a:t>, </a:t>
            </a:r>
            <a:r>
              <a:rPr lang="en-US" sz="1400" i="1" dirty="0"/>
              <a:t>10</a:t>
            </a:r>
            <a:r>
              <a:rPr lang="en-US" sz="1400" dirty="0"/>
              <a:t>(6), 1873.</a:t>
            </a:r>
          </a:p>
          <a:p>
            <a:pPr marL="465138" indent="-465138">
              <a:buNone/>
            </a:pPr>
            <a:r>
              <a:rPr lang="en-US" sz="1400" dirty="0" err="1"/>
              <a:t>Larondelle</a:t>
            </a:r>
            <a:r>
              <a:rPr lang="en-US" sz="1400" dirty="0"/>
              <a:t>, N., &amp; </a:t>
            </a:r>
            <a:r>
              <a:rPr lang="en-US" sz="1400" dirty="0" err="1"/>
              <a:t>Strohbach</a:t>
            </a:r>
            <a:r>
              <a:rPr lang="en-US" sz="1400" dirty="0"/>
              <a:t>, M. W. (2016). A murmur in the trees to note: Urban legacy effects on fruit trees in Berlin, Germany. </a:t>
            </a:r>
            <a:r>
              <a:rPr lang="en-US" sz="1400" i="1" dirty="0"/>
              <a:t>Urban forestry &amp; urban greening</a:t>
            </a:r>
            <a:r>
              <a:rPr lang="en-US" sz="1400" dirty="0"/>
              <a:t>, </a:t>
            </a:r>
            <a:r>
              <a:rPr lang="en-US" sz="1400" i="1" dirty="0"/>
              <a:t>17</a:t>
            </a:r>
            <a:r>
              <a:rPr lang="en-US" sz="1400" dirty="0"/>
              <a:t>, 11-15.</a:t>
            </a:r>
          </a:p>
          <a:p>
            <a:pPr marL="465138" indent="-465138">
              <a:buNone/>
            </a:pPr>
            <a:r>
              <a:rPr lang="en-US" sz="1400" dirty="0"/>
              <a:t>McLain, R. J., Hurley, P. T., Emery, M. R., &amp; Poe, M. R. (2013). Gathering “wild” food in the city: rethinking the role of foraging in urban ecosystem planning and management. </a:t>
            </a:r>
            <a:r>
              <a:rPr lang="en-US" sz="1400" i="1" dirty="0"/>
              <a:t>Local Environment</a:t>
            </a:r>
            <a:r>
              <a:rPr lang="en-US" sz="1400" dirty="0"/>
              <a:t>, </a:t>
            </a:r>
            <a:r>
              <a:rPr lang="en-US" sz="1400" i="1" dirty="0"/>
              <a:t>19</a:t>
            </a:r>
            <a:r>
              <a:rPr lang="en-US" sz="1400" dirty="0"/>
              <a:t>(2), 220-240.</a:t>
            </a:r>
          </a:p>
          <a:p>
            <a:pPr marL="465138" indent="-465138">
              <a:buNone/>
            </a:pPr>
            <a:r>
              <a:rPr lang="en-US" sz="1400" dirty="0"/>
              <a:t>Nowak, D. J., Hoehn III, R. E., Crane, D. E., Stevens, J. C., Walton, J. T. (2007). Assessing urban forest effects and values: Philadelphia’s urban forest. </a:t>
            </a:r>
            <a:r>
              <a:rPr lang="en-US" sz="1400" i="1" dirty="0"/>
              <a:t>Resource </a:t>
            </a:r>
            <a:r>
              <a:rPr lang="en-US" sz="1400" i="1" dirty="0" err="1"/>
              <a:t>Bullitin</a:t>
            </a:r>
            <a:r>
              <a:rPr lang="en-US" sz="1400" i="1" dirty="0"/>
              <a:t> NRS-7. Newton Square, PA: United States Department of Agriculture, Forest Service, Northern Research Station. 22</a:t>
            </a:r>
            <a:r>
              <a:rPr lang="en-US" sz="1400" dirty="0"/>
              <a:t>. </a:t>
            </a:r>
          </a:p>
          <a:p>
            <a:pPr marL="465138" indent="-465138">
              <a:buNone/>
            </a:pPr>
            <a:r>
              <a:rPr lang="en-US" sz="1400" dirty="0"/>
              <a:t>Poe, M. R., McLain, R. J., Emery, M., &amp; Hurley, P. T. (2013). Urban forest justice and the rights to wild foods, medicines, and materials in the city. </a:t>
            </a:r>
            <a:r>
              <a:rPr lang="en-US" sz="1400" i="1" dirty="0"/>
              <a:t>Human Ecology</a:t>
            </a:r>
            <a:r>
              <a:rPr lang="en-US" sz="1400" dirty="0"/>
              <a:t>, </a:t>
            </a:r>
            <a:r>
              <a:rPr lang="en-US" sz="1400" i="1" dirty="0"/>
              <a:t>41</a:t>
            </a:r>
            <a:r>
              <a:rPr lang="en-US" sz="1400" dirty="0"/>
              <a:t>(3), 409-422.</a:t>
            </a:r>
          </a:p>
          <a:p>
            <a:pPr marL="465138" indent="-465138">
              <a:buNone/>
            </a:pPr>
            <a:r>
              <a:rPr lang="en-US" sz="1400" dirty="0"/>
              <a:t>Russo, A., Escobedo, F. J., </a:t>
            </a:r>
            <a:r>
              <a:rPr lang="en-US" sz="1400" dirty="0" err="1"/>
              <a:t>Cirella</a:t>
            </a:r>
            <a:r>
              <a:rPr lang="en-US" sz="1400" dirty="0"/>
              <a:t>, G. T., &amp; Zerbe, S. (2017). Edible green infrastructure: An approach and review of provisioning ecosystem services and disservices in urban environments. </a:t>
            </a:r>
            <a:r>
              <a:rPr lang="en-US" sz="1400" i="1" dirty="0"/>
              <a:t>Agriculture, ecosystems &amp; environment</a:t>
            </a:r>
            <a:r>
              <a:rPr lang="en-US" sz="1400" dirty="0"/>
              <a:t>, </a:t>
            </a:r>
            <a:r>
              <a:rPr lang="en-US" sz="1400" i="1" dirty="0"/>
              <a:t>242</a:t>
            </a:r>
            <a:r>
              <a:rPr lang="en-US" sz="1400" dirty="0"/>
              <a:t>, 53-66.</a:t>
            </a:r>
          </a:p>
          <a:p>
            <a:pPr marL="465138" indent="-465138">
              <a:buNone/>
            </a:pPr>
            <a:r>
              <a:rPr lang="en-US" sz="1400" dirty="0"/>
              <a:t>Shackleton, C., Hurley, P., Dahlberg, A., Emery, M., &amp; Nagendra, H. (2017). Urban foraging: A ubiquitous human practice overlooked by urban planners, policy, and research. </a:t>
            </a:r>
            <a:r>
              <a:rPr lang="en-US" sz="1400" i="1" dirty="0"/>
              <a:t>Sustainability</a:t>
            </a:r>
            <a:r>
              <a:rPr lang="en-US" sz="1400" dirty="0"/>
              <a:t>, </a:t>
            </a:r>
            <a:r>
              <a:rPr lang="en-US" sz="1400" i="1" dirty="0"/>
              <a:t>9</a:t>
            </a:r>
            <a:r>
              <a:rPr lang="en-US" sz="1400" dirty="0"/>
              <a:t>(10), 1884.</a:t>
            </a:r>
          </a:p>
          <a:p>
            <a:pPr marL="465138" indent="-465138">
              <a:buNone/>
            </a:pPr>
            <a:r>
              <a:rPr lang="en-US" sz="1400" dirty="0"/>
              <a:t>Stark, P. B., Miller, D., Carlson, T. J., &amp; De Vasquez, K. R. (2019). Open-source food: Nutrition, toxicology, and availability of wild edible greens in the East Bay. </a:t>
            </a:r>
            <a:r>
              <a:rPr lang="en-US" sz="1400" dirty="0" err="1"/>
              <a:t>PloS</a:t>
            </a:r>
            <a:r>
              <a:rPr lang="en-US" sz="1400" dirty="0"/>
              <a:t> one, 14(1), e0202450.</a:t>
            </a:r>
          </a:p>
          <a:p>
            <a:pPr marL="465138" indent="-465138">
              <a:buNone/>
            </a:pPr>
            <a:r>
              <a:rPr lang="en-US" sz="1400" dirty="0" err="1"/>
              <a:t>Synk</a:t>
            </a:r>
            <a:r>
              <a:rPr lang="en-US" sz="1400" dirty="0"/>
              <a:t>, C. M., Kim, B. F., Davis, C. A., Harding, J., Rogers, V., Hurley, P. T., ... &amp; Nachman, K. E. (2017). Gathering Baltimore’s bounty: Characterizing behaviors, motivations, and barriers of foragers in an urban ecosystem. </a:t>
            </a:r>
            <a:r>
              <a:rPr lang="en-US" sz="1400" i="1" dirty="0"/>
              <a:t>Urban forestry &amp; urban greening</a:t>
            </a:r>
            <a:r>
              <a:rPr lang="en-US" sz="1400" dirty="0"/>
              <a:t>, </a:t>
            </a:r>
            <a:r>
              <a:rPr lang="en-US" sz="1400" i="1" dirty="0"/>
              <a:t>28</a:t>
            </a:r>
            <a:r>
              <a:rPr lang="en-US" sz="1400" dirty="0"/>
              <a:t>, 97-102.</a:t>
            </a:r>
          </a:p>
        </p:txBody>
      </p:sp>
    </p:spTree>
    <p:extLst>
      <p:ext uri="{BB962C8B-B14F-4D97-AF65-F5344CB8AC3E}">
        <p14:creationId xmlns:p14="http://schemas.microsoft.com/office/powerpoint/2010/main" val="1328045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E0F4-0054-4CE3-B251-0127B4B953C2}"/>
              </a:ext>
            </a:extLst>
          </p:cNvPr>
          <p:cNvSpPr>
            <a:spLocks noGrp="1"/>
          </p:cNvSpPr>
          <p:nvPr>
            <p:ph type="title"/>
          </p:nvPr>
        </p:nvSpPr>
        <p:spPr/>
        <p:txBody>
          <a:bodyPr/>
          <a:lstStyle/>
          <a:p>
            <a:endParaRPr lang="en-US"/>
          </a:p>
        </p:txBody>
      </p:sp>
      <p:pic>
        <p:nvPicPr>
          <p:cNvPr id="4" name="Content Placeholder 8">
            <a:extLst>
              <a:ext uri="{FF2B5EF4-FFF2-40B4-BE49-F238E27FC236}">
                <a16:creationId xmlns:a16="http://schemas.microsoft.com/office/drawing/2014/main" id="{2283D36C-AA3C-4FA5-9CEC-1A86558319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5773" y="2286000"/>
            <a:ext cx="4856592" cy="4022725"/>
          </a:xfrm>
        </p:spPr>
      </p:pic>
    </p:spTree>
    <p:extLst>
      <p:ext uri="{BB962C8B-B14F-4D97-AF65-F5344CB8AC3E}">
        <p14:creationId xmlns:p14="http://schemas.microsoft.com/office/powerpoint/2010/main" val="814543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urban foraging?</a:t>
            </a:r>
          </a:p>
        </p:txBody>
      </p:sp>
      <p:sp>
        <p:nvSpPr>
          <p:cNvPr id="4" name="Title 1">
            <a:extLst>
              <a:ext uri="{FF2B5EF4-FFF2-40B4-BE49-F238E27FC236}">
                <a16:creationId xmlns:a16="http://schemas.microsoft.com/office/drawing/2014/main" id="{A32663C8-87E3-4F8F-AE38-7525DF98CE67}"/>
              </a:ext>
            </a:extLst>
          </p:cNvPr>
          <p:cNvSpPr txBox="1">
            <a:spLocks/>
          </p:cNvSpPr>
          <p:nvPr/>
        </p:nvSpPr>
        <p:spPr>
          <a:xfrm>
            <a:off x="1024128" y="585216"/>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a:t>What is Urban Foraging?</a:t>
            </a:r>
            <a:endParaRPr lang="en-US" dirty="0"/>
          </a:p>
        </p:txBody>
      </p:sp>
      <p:sp>
        <p:nvSpPr>
          <p:cNvPr id="5" name="Content Placeholder 2">
            <a:extLst>
              <a:ext uri="{FF2B5EF4-FFF2-40B4-BE49-F238E27FC236}">
                <a16:creationId xmlns:a16="http://schemas.microsoft.com/office/drawing/2014/main" id="{9777B831-FDA4-4192-9375-5AC4E254F8CD}"/>
              </a:ext>
            </a:extLst>
          </p:cNvPr>
          <p:cNvSpPr txBox="1">
            <a:spLocks/>
          </p:cNvSpPr>
          <p:nvPr/>
        </p:nvSpPr>
        <p:spPr>
          <a:xfrm>
            <a:off x="1024128" y="2285999"/>
            <a:ext cx="10204704" cy="3367669"/>
          </a:xfrm>
          <a:prstGeom prst="rect">
            <a:avLst/>
          </a:prstGeom>
        </p:spPr>
        <p:txBody>
          <a:bodyPr vert="horz" lIns="45720" tIns="45720" rIns="45720" bIns="45720" rtlCol="0" anchor="ctr">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234950" indent="-234950">
              <a:buFont typeface="Arial" panose="020B0604020202020204" pitchFamily="34" charset="0"/>
              <a:buChar char="•"/>
            </a:pPr>
            <a:r>
              <a:rPr lang="en-US" sz="2800" dirty="0">
                <a:latin typeface="Garamond" panose="02020404030301010803" pitchFamily="18" charset="0"/>
              </a:rPr>
              <a:t>Plant harvests for food, medicine, and other material/cultural uses </a:t>
            </a:r>
            <a:r>
              <a:rPr lang="en-US" sz="1800" dirty="0">
                <a:solidFill>
                  <a:schemeClr val="tx2"/>
                </a:solidFill>
                <a:latin typeface="Garamond" panose="02020404030301010803" pitchFamily="18" charset="0"/>
              </a:rPr>
              <a:t>(</a:t>
            </a:r>
            <a:r>
              <a:rPr lang="en-US" sz="1800" dirty="0" err="1">
                <a:solidFill>
                  <a:schemeClr val="tx2"/>
                </a:solidFill>
                <a:latin typeface="Garamond" panose="02020404030301010803" pitchFamily="18" charset="0"/>
              </a:rPr>
              <a:t>Jahnige</a:t>
            </a:r>
            <a:r>
              <a:rPr lang="en-US" sz="1800" dirty="0">
                <a:solidFill>
                  <a:schemeClr val="tx2"/>
                </a:solidFill>
                <a:latin typeface="Garamond" panose="02020404030301010803" pitchFamily="18" charset="0"/>
              </a:rPr>
              <a:t> et al. 2001, McLain et al. 2013, Poe et al. 2013, Hurley et al. 2015, Shackleton et al. 2015)</a:t>
            </a:r>
          </a:p>
          <a:p>
            <a:pPr marL="234950" indent="-234950">
              <a:buFont typeface="Arial" panose="020B0604020202020204" pitchFamily="34" charset="0"/>
              <a:buChar char="•"/>
            </a:pPr>
            <a:r>
              <a:rPr lang="en-US" sz="2800" dirty="0">
                <a:solidFill>
                  <a:srgbClr val="2E2B21"/>
                </a:solidFill>
                <a:latin typeface="Garamond" panose="02020404030301010803" pitchFamily="18" charset="0"/>
              </a:rPr>
              <a:t>Community of practice among diverse residents </a:t>
            </a:r>
            <a:r>
              <a:rPr lang="en-US" sz="1800" dirty="0">
                <a:solidFill>
                  <a:schemeClr val="tx2"/>
                </a:solidFill>
                <a:latin typeface="Garamond" panose="02020404030301010803" pitchFamily="18" charset="0"/>
              </a:rPr>
              <a:t>(McLain et al. 2013, Poe et al. 2014, Hurley et al. 2015, Shackleton et al. 2018)</a:t>
            </a:r>
          </a:p>
          <a:p>
            <a:pPr marL="234950" indent="-234950">
              <a:buFont typeface="Arial" panose="020B0604020202020204" pitchFamily="34" charset="0"/>
              <a:buChar char="•"/>
            </a:pPr>
            <a:r>
              <a:rPr lang="en-US" sz="2800" dirty="0">
                <a:latin typeface="Garamond" panose="02020404030301010803" pitchFamily="18" charset="0"/>
              </a:rPr>
              <a:t>Ubiquitous urban practice </a:t>
            </a:r>
            <a:r>
              <a:rPr lang="en-US" sz="1800" dirty="0">
                <a:solidFill>
                  <a:schemeClr val="tx2"/>
                </a:solidFill>
                <a:latin typeface="Garamond" panose="02020404030301010803" pitchFamily="18" charset="0"/>
              </a:rPr>
              <a:t>(Shackleton et al. 2018)</a:t>
            </a:r>
          </a:p>
          <a:p>
            <a:endParaRPr lang="en-US" dirty="0">
              <a:latin typeface="Garamond" panose="02020404030301010803" pitchFamily="18" charset="0"/>
            </a:endParaRPr>
          </a:p>
        </p:txBody>
      </p:sp>
      <p:pic>
        <p:nvPicPr>
          <p:cNvPr id="6" name="Picture 5" descr="C:\Documents and Settings\phurley\My Documents\Research (partial)\Urban Foraging\UMBCoakharvest2.jpg">
            <a:extLst>
              <a:ext uri="{FF2B5EF4-FFF2-40B4-BE49-F238E27FC236}">
                <a16:creationId xmlns:a16="http://schemas.microsoft.com/office/drawing/2014/main" id="{2FB71640-FFAC-4A8D-A13A-C8AE51115600}"/>
              </a:ext>
            </a:extLst>
          </p:cNvPr>
          <p:cNvPicPr>
            <a:picLocks noChangeAspect="1" noChangeArrowheads="1"/>
          </p:cNvPicPr>
          <p:nvPr/>
        </p:nvPicPr>
        <p:blipFill>
          <a:blip r:embed="rId3" cstate="print"/>
          <a:srcRect/>
          <a:stretch>
            <a:fillRect/>
          </a:stretch>
        </p:blipFill>
        <p:spPr bwMode="auto">
          <a:xfrm>
            <a:off x="8383950" y="4297679"/>
            <a:ext cx="3416138" cy="2135086"/>
          </a:xfrm>
          <a:prstGeom prst="rect">
            <a:avLst/>
          </a:prstGeom>
          <a:noFill/>
        </p:spPr>
      </p:pic>
      <p:sp>
        <p:nvSpPr>
          <p:cNvPr id="7" name="TextBox 6">
            <a:extLst>
              <a:ext uri="{FF2B5EF4-FFF2-40B4-BE49-F238E27FC236}">
                <a16:creationId xmlns:a16="http://schemas.microsoft.com/office/drawing/2014/main" id="{AC0B13C0-8A2B-44FA-83EA-5D43263AD70F}"/>
              </a:ext>
            </a:extLst>
          </p:cNvPr>
          <p:cNvSpPr txBox="1"/>
          <p:nvPr/>
        </p:nvSpPr>
        <p:spPr>
          <a:xfrm>
            <a:off x="8383950" y="6432765"/>
            <a:ext cx="3416137" cy="261610"/>
          </a:xfrm>
          <a:prstGeom prst="rect">
            <a:avLst/>
          </a:prstGeom>
          <a:noFill/>
        </p:spPr>
        <p:txBody>
          <a:bodyPr wrap="square" rtlCol="0">
            <a:spAutoFit/>
          </a:bodyPr>
          <a:lstStyle/>
          <a:p>
            <a:r>
              <a:rPr lang="en-US" sz="1100" dirty="0"/>
              <a:t>White oak acorns in Baltimore, MD</a:t>
            </a:r>
          </a:p>
        </p:txBody>
      </p:sp>
    </p:spTree>
    <p:extLst>
      <p:ext uri="{BB962C8B-B14F-4D97-AF65-F5344CB8AC3E}">
        <p14:creationId xmlns:p14="http://schemas.microsoft.com/office/powerpoint/2010/main" val="2903971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08FA-0FBE-46AC-ABDA-82B841364C2A}"/>
              </a:ext>
            </a:extLst>
          </p:cNvPr>
          <p:cNvSpPr>
            <a:spLocks noGrp="1"/>
          </p:cNvSpPr>
          <p:nvPr>
            <p:ph type="title"/>
          </p:nvPr>
        </p:nvSpPr>
        <p:spPr>
          <a:xfrm>
            <a:off x="1024128" y="572859"/>
            <a:ext cx="9720072" cy="1499616"/>
          </a:xfrm>
        </p:spPr>
        <p:txBody>
          <a:bodyPr/>
          <a:lstStyle/>
          <a:p>
            <a:r>
              <a:rPr lang="en-US" dirty="0"/>
              <a:t> Forageability of Urban forests</a:t>
            </a:r>
          </a:p>
        </p:txBody>
      </p:sp>
      <p:sp>
        <p:nvSpPr>
          <p:cNvPr id="3" name="Content Placeholder 2">
            <a:extLst>
              <a:ext uri="{FF2B5EF4-FFF2-40B4-BE49-F238E27FC236}">
                <a16:creationId xmlns:a16="http://schemas.microsoft.com/office/drawing/2014/main" id="{7F09743B-F3BB-493F-BECD-4B81468A5BF2}"/>
              </a:ext>
            </a:extLst>
          </p:cNvPr>
          <p:cNvSpPr>
            <a:spLocks noGrp="1"/>
          </p:cNvSpPr>
          <p:nvPr>
            <p:ph idx="1"/>
          </p:nvPr>
        </p:nvSpPr>
        <p:spPr>
          <a:xfrm>
            <a:off x="989946" y="1741750"/>
            <a:ext cx="10061231" cy="4947313"/>
          </a:xfrm>
        </p:spPr>
        <p:txBody>
          <a:bodyPr anchor="ctr">
            <a:normAutofit/>
          </a:bodyPr>
          <a:lstStyle/>
          <a:p>
            <a:pPr marL="0" lvl="0" indent="0">
              <a:buClr>
                <a:srgbClr val="A7D971"/>
              </a:buClr>
              <a:buSzPct val="152000"/>
              <a:buNone/>
            </a:pPr>
            <a:r>
              <a:rPr lang="en-US" sz="2800" i="1" dirty="0">
                <a:solidFill>
                  <a:srgbClr val="2E2B21"/>
                </a:solidFill>
                <a:latin typeface="Garamond" panose="02020404030301010803" pitchFamily="18" charset="0"/>
              </a:rPr>
              <a:t>Demand perspective</a:t>
            </a:r>
          </a:p>
          <a:p>
            <a:pPr marL="565150" lvl="1" indent="-136525">
              <a:buClr>
                <a:srgbClr val="A7D971"/>
              </a:buClr>
              <a:buSzPct val="152000"/>
              <a:buFont typeface="Arial" panose="020B0604020202020204" pitchFamily="34" charset="0"/>
              <a:buChar char="•"/>
            </a:pPr>
            <a:r>
              <a:rPr lang="en-US" sz="2400" dirty="0">
                <a:solidFill>
                  <a:srgbClr val="2E2B21"/>
                </a:solidFill>
                <a:latin typeface="Garamond" panose="02020404030301010803" pitchFamily="18" charset="0"/>
              </a:rPr>
              <a:t>Maintenance of cultural/family identities </a:t>
            </a:r>
            <a:r>
              <a:rPr lang="en-US" dirty="0">
                <a:solidFill>
                  <a:schemeClr val="tx2"/>
                </a:solidFill>
                <a:latin typeface="Garamond" panose="02020404030301010803" pitchFamily="18" charset="0"/>
              </a:rPr>
              <a:t>(Poe et al. 2014; Hurley et al. 2015; Landor-Yamagata et al. 2018)</a:t>
            </a:r>
          </a:p>
          <a:p>
            <a:pPr marL="565150" lvl="1" indent="-136525">
              <a:buClr>
                <a:srgbClr val="A7D971"/>
              </a:buClr>
              <a:buSzPct val="152000"/>
              <a:buFont typeface="Arial" panose="020B0604020202020204" pitchFamily="34" charset="0"/>
              <a:buChar char="•"/>
            </a:pPr>
            <a:r>
              <a:rPr lang="en-US" sz="2400" dirty="0">
                <a:solidFill>
                  <a:srgbClr val="2E2B21"/>
                </a:solidFill>
                <a:latin typeface="Garamond" panose="02020404030301010803" pitchFamily="18" charset="0"/>
              </a:rPr>
              <a:t>Food/medicine sovereignty </a:t>
            </a:r>
            <a:r>
              <a:rPr lang="en-US" dirty="0">
                <a:solidFill>
                  <a:schemeClr val="tx2"/>
                </a:solidFill>
                <a:latin typeface="Garamond" panose="02020404030301010803" pitchFamily="18" charset="0"/>
              </a:rPr>
              <a:t>(Poe et al., 2013)</a:t>
            </a:r>
          </a:p>
          <a:p>
            <a:pPr marL="565150" lvl="1" indent="-136525">
              <a:buClr>
                <a:srgbClr val="A7D971"/>
              </a:buClr>
              <a:buSzPct val="152000"/>
              <a:buFont typeface="Arial" panose="020B0604020202020204" pitchFamily="34" charset="0"/>
              <a:buChar char="•"/>
            </a:pPr>
            <a:r>
              <a:rPr lang="en-US" sz="2400" dirty="0">
                <a:solidFill>
                  <a:srgbClr val="2E2B21"/>
                </a:solidFill>
                <a:latin typeface="Garamond" panose="02020404030301010803" pitchFamily="18" charset="0"/>
              </a:rPr>
              <a:t>Nutritious foods/part of diet </a:t>
            </a:r>
            <a:r>
              <a:rPr lang="en-US" dirty="0">
                <a:solidFill>
                  <a:schemeClr val="tx2"/>
                </a:solidFill>
                <a:latin typeface="Garamond" panose="02020404030301010803" pitchFamily="18" charset="0"/>
              </a:rPr>
              <a:t>(</a:t>
            </a:r>
            <a:r>
              <a:rPr lang="en-US" dirty="0" err="1">
                <a:solidFill>
                  <a:schemeClr val="tx2"/>
                </a:solidFill>
                <a:latin typeface="Garamond" panose="02020404030301010803" pitchFamily="18" charset="0"/>
              </a:rPr>
              <a:t>Synk</a:t>
            </a:r>
            <a:r>
              <a:rPr lang="en-US" dirty="0">
                <a:solidFill>
                  <a:schemeClr val="tx2"/>
                </a:solidFill>
                <a:latin typeface="Garamond" panose="02020404030301010803" pitchFamily="18" charset="0"/>
              </a:rPr>
              <a:t> et al. 2017; Stark et al. 2019)</a:t>
            </a:r>
          </a:p>
          <a:p>
            <a:pPr marL="565150" lvl="1" indent="-136525">
              <a:buClr>
                <a:srgbClr val="A7D971"/>
              </a:buClr>
              <a:buSzPct val="152000"/>
              <a:buFont typeface="Arial" panose="020B0604020202020204" pitchFamily="34" charset="0"/>
              <a:buChar char="•"/>
            </a:pPr>
            <a:r>
              <a:rPr lang="en-US" sz="2400" dirty="0">
                <a:solidFill>
                  <a:srgbClr val="2E2B21"/>
                </a:solidFill>
                <a:latin typeface="Garamond" panose="02020404030301010803" pitchFamily="18" charset="0"/>
              </a:rPr>
              <a:t>Connections to nature </a:t>
            </a:r>
            <a:r>
              <a:rPr lang="en-US" dirty="0">
                <a:solidFill>
                  <a:schemeClr val="tx2"/>
                </a:solidFill>
                <a:latin typeface="Garamond" panose="02020404030301010803" pitchFamily="18" charset="0"/>
              </a:rPr>
              <a:t>(Poe et al., 2014)</a:t>
            </a:r>
          </a:p>
          <a:p>
            <a:pPr marL="0" indent="0">
              <a:buClr>
                <a:srgbClr val="A7D971"/>
              </a:buClr>
              <a:buSzPct val="152000"/>
              <a:buNone/>
            </a:pPr>
            <a:r>
              <a:rPr lang="en-US" sz="2800" i="1" dirty="0">
                <a:solidFill>
                  <a:srgbClr val="2E2B21"/>
                </a:solidFill>
                <a:latin typeface="Garamond" panose="02020404030301010803" pitchFamily="18" charset="0"/>
              </a:rPr>
              <a:t>Supply perspective </a:t>
            </a:r>
          </a:p>
          <a:p>
            <a:pPr marL="565150" lvl="1" indent="-136525">
              <a:buClr>
                <a:srgbClr val="A7D971"/>
              </a:buClr>
              <a:buSzPct val="152000"/>
              <a:buFont typeface="Arial" panose="020B0604020202020204" pitchFamily="34" charset="0"/>
              <a:buChar char="•"/>
            </a:pPr>
            <a:r>
              <a:rPr lang="en-US" sz="2400" dirty="0">
                <a:solidFill>
                  <a:srgbClr val="2E2B21"/>
                </a:solidFill>
                <a:latin typeface="Garamond" panose="02020404030301010803" pitchFamily="18" charset="0"/>
              </a:rPr>
              <a:t>Design-oriented recommendations </a:t>
            </a:r>
            <a:r>
              <a:rPr lang="en-US" dirty="0">
                <a:solidFill>
                  <a:srgbClr val="2E2B21"/>
                </a:solidFill>
                <a:latin typeface="Garamond" panose="02020404030301010803" pitchFamily="18" charset="0"/>
              </a:rPr>
              <a:t>(</a:t>
            </a:r>
            <a:r>
              <a:rPr lang="en-US" dirty="0">
                <a:solidFill>
                  <a:schemeClr val="tx2"/>
                </a:solidFill>
                <a:latin typeface="Garamond" panose="02020404030301010803" pitchFamily="18" charset="0"/>
              </a:rPr>
              <a:t>Clark &amp; Nicholas 2013; </a:t>
            </a:r>
            <a:br>
              <a:rPr lang="en-US" dirty="0">
                <a:solidFill>
                  <a:schemeClr val="tx2"/>
                </a:solidFill>
                <a:latin typeface="Garamond" panose="02020404030301010803" pitchFamily="18" charset="0"/>
              </a:rPr>
            </a:br>
            <a:r>
              <a:rPr lang="en-US" dirty="0">
                <a:solidFill>
                  <a:schemeClr val="tx2"/>
                </a:solidFill>
                <a:latin typeface="Garamond" panose="02020404030301010803" pitchFamily="18" charset="0"/>
              </a:rPr>
              <a:t>Bukowski 2017) </a:t>
            </a:r>
            <a:r>
              <a:rPr lang="en-US" sz="2400" dirty="0">
                <a:solidFill>
                  <a:srgbClr val="2E2B21"/>
                </a:solidFill>
                <a:latin typeface="Garamond" panose="02020404030301010803" pitchFamily="18" charset="0"/>
              </a:rPr>
              <a:t>or policy considerations </a:t>
            </a:r>
            <a:r>
              <a:rPr lang="en-US" dirty="0">
                <a:solidFill>
                  <a:schemeClr val="tx2"/>
                </a:solidFill>
                <a:latin typeface="Garamond" panose="02020404030301010803" pitchFamily="18" charset="0"/>
              </a:rPr>
              <a:t>(Kowalski &amp; Conway 2018)</a:t>
            </a:r>
          </a:p>
          <a:p>
            <a:pPr marL="565150" lvl="1" indent="-136525">
              <a:buClr>
                <a:srgbClr val="A7D971"/>
              </a:buClr>
              <a:buSzPct val="152000"/>
              <a:buFont typeface="Arial" panose="020B0604020202020204" pitchFamily="34" charset="0"/>
              <a:buChar char="•"/>
            </a:pPr>
            <a:r>
              <a:rPr lang="en-US" sz="2400" dirty="0">
                <a:solidFill>
                  <a:srgbClr val="2E2B21"/>
                </a:solidFill>
                <a:latin typeface="Garamond" panose="02020404030301010803" pitchFamily="18" charset="0"/>
              </a:rPr>
              <a:t>Desirable species widespread </a:t>
            </a:r>
            <a:r>
              <a:rPr lang="en-US" dirty="0">
                <a:solidFill>
                  <a:schemeClr val="tx2"/>
                </a:solidFill>
                <a:latin typeface="Garamond" panose="02020404030301010803" pitchFamily="18" charset="0"/>
              </a:rPr>
              <a:t>(</a:t>
            </a:r>
            <a:r>
              <a:rPr lang="en-US" dirty="0" err="1">
                <a:solidFill>
                  <a:schemeClr val="tx2"/>
                </a:solidFill>
                <a:latin typeface="Garamond" panose="02020404030301010803" pitchFamily="18" charset="0"/>
              </a:rPr>
              <a:t>Larondelle</a:t>
            </a:r>
            <a:r>
              <a:rPr lang="en-US" dirty="0">
                <a:solidFill>
                  <a:schemeClr val="tx2"/>
                </a:solidFill>
                <a:latin typeface="Garamond" panose="02020404030301010803" pitchFamily="18" charset="0"/>
              </a:rPr>
              <a:t> &amp; </a:t>
            </a:r>
            <a:r>
              <a:rPr lang="en-US" dirty="0" err="1">
                <a:solidFill>
                  <a:schemeClr val="tx2"/>
                </a:solidFill>
                <a:latin typeface="Garamond" panose="02020404030301010803" pitchFamily="18" charset="0"/>
              </a:rPr>
              <a:t>Strohbach</a:t>
            </a:r>
            <a:r>
              <a:rPr lang="en-US" dirty="0">
                <a:solidFill>
                  <a:schemeClr val="tx2"/>
                </a:solidFill>
                <a:latin typeface="Garamond" panose="02020404030301010803" pitchFamily="18" charset="0"/>
              </a:rPr>
              <a:t> 2016; </a:t>
            </a:r>
            <a:br>
              <a:rPr lang="en-US" dirty="0">
                <a:solidFill>
                  <a:schemeClr val="tx2"/>
                </a:solidFill>
                <a:latin typeface="Garamond" panose="02020404030301010803" pitchFamily="18" charset="0"/>
              </a:rPr>
            </a:br>
            <a:r>
              <a:rPr lang="en-US" dirty="0">
                <a:solidFill>
                  <a:schemeClr val="tx2"/>
                </a:solidFill>
                <a:latin typeface="Garamond" panose="02020404030301010803" pitchFamily="18" charset="0"/>
              </a:rPr>
              <a:t>Russo et al. 2017; Stark et al. 2019)</a:t>
            </a:r>
            <a:r>
              <a:rPr lang="en-US" sz="2400" dirty="0">
                <a:solidFill>
                  <a:srgbClr val="2E2B21"/>
                </a:solidFill>
                <a:latin typeface="Garamond" panose="02020404030301010803" pitchFamily="18" charset="0"/>
              </a:rPr>
              <a:t>, including among street trees</a:t>
            </a:r>
            <a:r>
              <a:rPr lang="en-US" dirty="0">
                <a:solidFill>
                  <a:schemeClr val="tx2"/>
                </a:solidFill>
                <a:latin typeface="Garamond" panose="02020404030301010803" pitchFamily="18" charset="0"/>
              </a:rPr>
              <a:t> (Hurley &amp; Emery 2017;</a:t>
            </a:r>
          </a:p>
          <a:p>
            <a:pPr marL="565150" lvl="1" indent="-136525">
              <a:buClr>
                <a:srgbClr val="A7D971"/>
              </a:buClr>
              <a:buSzPct val="152000"/>
              <a:buFont typeface="Arial" panose="020B0604020202020204" pitchFamily="34" charset="0"/>
              <a:buChar char="•"/>
            </a:pPr>
            <a:r>
              <a:rPr lang="en-US" sz="2400" dirty="0">
                <a:latin typeface="Garamond" panose="02020404030301010803" pitchFamily="18" charset="0"/>
              </a:rPr>
              <a:t>Production of desired fruits lower in urban trees </a:t>
            </a:r>
            <a:r>
              <a:rPr lang="en-US" dirty="0">
                <a:solidFill>
                  <a:schemeClr val="tx2"/>
                </a:solidFill>
                <a:latin typeface="Garamond" panose="02020404030301010803" pitchFamily="18" charset="0"/>
              </a:rPr>
              <a:t>(Bunge et al. 2019)</a:t>
            </a:r>
          </a:p>
        </p:txBody>
      </p:sp>
    </p:spTree>
    <p:extLst>
      <p:ext uri="{BB962C8B-B14F-4D97-AF65-F5344CB8AC3E}">
        <p14:creationId xmlns:p14="http://schemas.microsoft.com/office/powerpoint/2010/main" val="198233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B130AD-1434-4C3F-A2FA-D008ABB86963}"/>
              </a:ext>
            </a:extLst>
          </p:cNvPr>
          <p:cNvSpPr>
            <a:spLocks noGrp="1"/>
          </p:cNvSpPr>
          <p:nvPr>
            <p:ph idx="1"/>
          </p:nvPr>
        </p:nvSpPr>
        <p:spPr>
          <a:xfrm>
            <a:off x="1024128" y="1613356"/>
            <a:ext cx="7644858" cy="4480560"/>
          </a:xfrm>
        </p:spPr>
        <p:txBody>
          <a:bodyPr anchor="ctr">
            <a:noAutofit/>
          </a:bodyPr>
          <a:lstStyle/>
          <a:p>
            <a:pPr marL="465138" lvl="1" indent="-336550"/>
            <a:r>
              <a:rPr lang="en-US" sz="3200" dirty="0">
                <a:latin typeface="Garamond" panose="02020404030301010803" pitchFamily="18" charset="0"/>
              </a:rPr>
              <a:t>How do </a:t>
            </a:r>
            <a:r>
              <a:rPr lang="en-US" sz="3200" i="1" dirty="0">
                <a:latin typeface="Garamond" panose="02020404030301010803" pitchFamily="18" charset="0"/>
              </a:rPr>
              <a:t>existing</a:t>
            </a:r>
            <a:r>
              <a:rPr lang="en-US" sz="3200" dirty="0">
                <a:latin typeface="Garamond" panose="02020404030301010803" pitchFamily="18" charset="0"/>
              </a:rPr>
              <a:t> urban forests align with </a:t>
            </a:r>
            <a:r>
              <a:rPr lang="en-US" sz="3200" i="1" dirty="0">
                <a:latin typeface="Garamond" panose="02020404030301010803" pitchFamily="18" charset="0"/>
              </a:rPr>
              <a:t>documented</a:t>
            </a:r>
            <a:r>
              <a:rPr lang="en-US" sz="3200" dirty="0">
                <a:latin typeface="Garamond" panose="02020404030301010803" pitchFamily="18" charset="0"/>
              </a:rPr>
              <a:t> foraging practices? </a:t>
            </a:r>
          </a:p>
          <a:p>
            <a:pPr marL="465138" lvl="1" indent="-336550"/>
            <a:endParaRPr lang="en-US" sz="1400" dirty="0">
              <a:latin typeface="Garamond" panose="02020404030301010803" pitchFamily="18" charset="0"/>
            </a:endParaRPr>
          </a:p>
          <a:p>
            <a:pPr marL="457200" lvl="1" indent="0">
              <a:buNone/>
            </a:pPr>
            <a:r>
              <a:rPr lang="en-US" sz="3200" b="1" dirty="0">
                <a:latin typeface="Garamond" panose="02020404030301010803" pitchFamily="18" charset="0"/>
              </a:rPr>
              <a:t>Problem</a:t>
            </a:r>
            <a:r>
              <a:rPr lang="en-US" sz="3200" dirty="0">
                <a:latin typeface="Garamond" panose="02020404030301010803" pitchFamily="18" charset="0"/>
              </a:rPr>
              <a:t>: </a:t>
            </a:r>
            <a:br>
              <a:rPr lang="en-US" sz="3200" dirty="0">
                <a:latin typeface="Garamond" panose="02020404030301010803" pitchFamily="18" charset="0"/>
              </a:rPr>
            </a:br>
            <a:r>
              <a:rPr lang="en-US" sz="3200" dirty="0">
                <a:latin typeface="Garamond" panose="02020404030301010803" pitchFamily="18" charset="0"/>
              </a:rPr>
              <a:t>Data on woody species in some cities, </a:t>
            </a:r>
            <a:br>
              <a:rPr lang="en-US" sz="3200" dirty="0">
                <a:latin typeface="Garamond" panose="02020404030301010803" pitchFamily="18" charset="0"/>
              </a:rPr>
            </a:br>
            <a:r>
              <a:rPr lang="en-US" sz="3200" dirty="0">
                <a:latin typeface="Garamond" panose="02020404030301010803" pitchFamily="18" charset="0"/>
              </a:rPr>
              <a:t>but limited data → foraging practices in most cities</a:t>
            </a:r>
            <a:endParaRPr lang="en-US" sz="3600" dirty="0">
              <a:latin typeface="Garamond" panose="02020404030301010803" pitchFamily="18" charset="0"/>
            </a:endParaRPr>
          </a:p>
        </p:txBody>
      </p:sp>
      <p:pic>
        <p:nvPicPr>
          <p:cNvPr id="5" name="Picture 4"/>
          <p:cNvPicPr>
            <a:picLocks noChangeAspect="1"/>
          </p:cNvPicPr>
          <p:nvPr/>
        </p:nvPicPr>
        <p:blipFill>
          <a:blip r:embed="rId3"/>
          <a:stretch>
            <a:fillRect/>
          </a:stretch>
        </p:blipFill>
        <p:spPr>
          <a:xfrm>
            <a:off x="8811491" y="1893091"/>
            <a:ext cx="2976562" cy="3957377"/>
          </a:xfrm>
          <a:prstGeom prst="rect">
            <a:avLst/>
          </a:prstGeom>
        </p:spPr>
      </p:pic>
      <p:sp>
        <p:nvSpPr>
          <p:cNvPr id="6" name="TextBox 5"/>
          <p:cNvSpPr txBox="1"/>
          <p:nvPr/>
        </p:nvSpPr>
        <p:spPr>
          <a:xfrm>
            <a:off x="8811491" y="5829685"/>
            <a:ext cx="2976562" cy="261610"/>
          </a:xfrm>
          <a:prstGeom prst="rect">
            <a:avLst/>
          </a:prstGeom>
          <a:noFill/>
        </p:spPr>
        <p:txBody>
          <a:bodyPr wrap="square" rtlCol="0">
            <a:spAutoFit/>
          </a:bodyPr>
          <a:lstStyle/>
          <a:p>
            <a:r>
              <a:rPr lang="en-US" sz="1100" dirty="0"/>
              <a:t>Elderberry flowers in Berlin, Germany</a:t>
            </a:r>
          </a:p>
        </p:txBody>
      </p:sp>
      <p:sp>
        <p:nvSpPr>
          <p:cNvPr id="7" name="Title 1">
            <a:extLst>
              <a:ext uri="{FF2B5EF4-FFF2-40B4-BE49-F238E27FC236}">
                <a16:creationId xmlns:a16="http://schemas.microsoft.com/office/drawing/2014/main" id="{ABE108FA-0FBE-46AC-ABDA-82B841364C2A}"/>
              </a:ext>
            </a:extLst>
          </p:cNvPr>
          <p:cNvSpPr>
            <a:spLocks noGrp="1"/>
          </p:cNvSpPr>
          <p:nvPr>
            <p:ph type="title"/>
          </p:nvPr>
        </p:nvSpPr>
        <p:spPr>
          <a:xfrm>
            <a:off x="1024128" y="572859"/>
            <a:ext cx="9720072" cy="1499616"/>
          </a:xfrm>
        </p:spPr>
        <p:txBody>
          <a:bodyPr/>
          <a:lstStyle/>
          <a:p>
            <a:r>
              <a:rPr lang="en-US" dirty="0"/>
              <a:t>Research Focus</a:t>
            </a:r>
          </a:p>
        </p:txBody>
      </p:sp>
    </p:spTree>
    <p:extLst>
      <p:ext uri="{BB962C8B-B14F-4D97-AF65-F5344CB8AC3E}">
        <p14:creationId xmlns:p14="http://schemas.microsoft.com/office/powerpoint/2010/main" val="4023663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416" y="665278"/>
            <a:ext cx="10388930" cy="1371600"/>
          </a:xfrm>
        </p:spPr>
        <p:txBody>
          <a:bodyPr>
            <a:normAutofit/>
          </a:bodyPr>
          <a:lstStyle/>
          <a:p>
            <a:r>
              <a:rPr lang="en-US" dirty="0"/>
              <a:t>Determining alignment… quickly</a:t>
            </a:r>
          </a:p>
        </p:txBody>
      </p:sp>
      <p:sp>
        <p:nvSpPr>
          <p:cNvPr id="4" name="Content Placeholder 3"/>
          <p:cNvSpPr>
            <a:spLocks noGrp="1"/>
          </p:cNvSpPr>
          <p:nvPr>
            <p:ph sz="half" idx="1"/>
          </p:nvPr>
        </p:nvSpPr>
        <p:spPr>
          <a:xfrm>
            <a:off x="784911" y="2302512"/>
            <a:ext cx="5522640" cy="4097056"/>
          </a:xfrm>
        </p:spPr>
        <p:txBody>
          <a:bodyPr>
            <a:normAutofit fontScale="92500" lnSpcReduction="20000"/>
          </a:bodyPr>
          <a:lstStyle/>
          <a:p>
            <a:pPr marL="0" indent="0">
              <a:buNone/>
            </a:pPr>
            <a:r>
              <a:rPr lang="en-US" sz="2800" b="1" i="1" dirty="0">
                <a:solidFill>
                  <a:schemeClr val="accent2">
                    <a:lumMod val="75000"/>
                  </a:schemeClr>
                </a:solidFill>
                <a:latin typeface="+mj-lt"/>
              </a:rPr>
              <a:t>Forageability – Taxa with known uses</a:t>
            </a:r>
          </a:p>
          <a:p>
            <a:pPr indent="-171450"/>
            <a:r>
              <a:rPr lang="en-US" sz="1900" dirty="0">
                <a:solidFill>
                  <a:srgbClr val="2E2B21"/>
                </a:solidFill>
                <a:latin typeface="+mj-lt"/>
              </a:rPr>
              <a:t>Species present in city</a:t>
            </a:r>
          </a:p>
          <a:p>
            <a:pPr indent="-171450"/>
            <a:r>
              <a:rPr lang="en-US" sz="1900" dirty="0">
                <a:solidFill>
                  <a:srgbClr val="2E2B21"/>
                </a:solidFill>
                <a:latin typeface="+mj-lt"/>
              </a:rPr>
              <a:t>Identified uses for species (literature reviews and online databases)</a:t>
            </a:r>
          </a:p>
          <a:p>
            <a:pPr marL="0" indent="0">
              <a:buNone/>
            </a:pPr>
            <a:r>
              <a:rPr lang="en-US" sz="2800" b="1" i="1" dirty="0">
                <a:solidFill>
                  <a:schemeClr val="accent2">
                    <a:lumMod val="75000"/>
                  </a:schemeClr>
                </a:solidFill>
                <a:latin typeface="+mj-lt"/>
              </a:rPr>
              <a:t>Actually Foraged – Taxa documented as harvested</a:t>
            </a:r>
          </a:p>
          <a:p>
            <a:r>
              <a:rPr lang="en-US" sz="1900" dirty="0">
                <a:solidFill>
                  <a:srgbClr val="2E2B21"/>
                </a:solidFill>
                <a:latin typeface="+mj-lt"/>
              </a:rPr>
              <a:t>Species documented through interviews/surveys/observation</a:t>
            </a:r>
          </a:p>
          <a:p>
            <a:r>
              <a:rPr lang="en-US" sz="1900" dirty="0">
                <a:solidFill>
                  <a:srgbClr val="2E2B21"/>
                </a:solidFill>
                <a:latin typeface="+mj-lt"/>
              </a:rPr>
              <a:t>Respondents identify which materials harvested, how used, and where harvested</a:t>
            </a:r>
          </a:p>
          <a:p>
            <a:pPr marL="0" indent="0">
              <a:buNone/>
            </a:pPr>
            <a:r>
              <a:rPr lang="en-US" sz="2800" b="1" i="1" dirty="0">
                <a:solidFill>
                  <a:schemeClr val="accent2">
                    <a:lumMod val="75000"/>
                  </a:schemeClr>
                </a:solidFill>
                <a:latin typeface="+mj-lt"/>
              </a:rPr>
              <a:t>Rapid Assessment - Desirability</a:t>
            </a:r>
          </a:p>
          <a:p>
            <a:r>
              <a:rPr lang="en-US" sz="1900" dirty="0">
                <a:solidFill>
                  <a:srgbClr val="2E2B21"/>
                </a:solidFill>
                <a:latin typeface="+mj-lt"/>
              </a:rPr>
              <a:t>Online databases and frequency in foraging guides – proxy for likely harvested</a:t>
            </a:r>
          </a:p>
        </p:txBody>
      </p:sp>
      <p:sp>
        <p:nvSpPr>
          <p:cNvPr id="6" name="Rectangle 5"/>
          <p:cNvSpPr/>
          <p:nvPr/>
        </p:nvSpPr>
        <p:spPr>
          <a:xfrm>
            <a:off x="7291766" y="2200840"/>
            <a:ext cx="3886200" cy="3962400"/>
          </a:xfrm>
          <a:prstGeom prst="rect">
            <a:avLst/>
          </a:prstGeom>
          <a:solidFill>
            <a:schemeClr val="accent2">
              <a:lumMod val="50000"/>
            </a:schemeClr>
          </a:solidFill>
          <a:ln>
            <a:solidFill>
              <a:srgbClr val="99D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Plant species found in Selected City</a:t>
            </a:r>
          </a:p>
        </p:txBody>
      </p:sp>
      <p:sp>
        <p:nvSpPr>
          <p:cNvPr id="7" name="Rectangle 6"/>
          <p:cNvSpPr/>
          <p:nvPr/>
        </p:nvSpPr>
        <p:spPr>
          <a:xfrm>
            <a:off x="7459005" y="2483199"/>
            <a:ext cx="3551722" cy="341440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1">
                  <a:lumMod val="50000"/>
                </a:schemeClr>
              </a:solidFill>
              <a:effectLst>
                <a:outerShdw blurRad="38100" dist="38100" dir="2700000" algn="tl">
                  <a:srgbClr val="000000">
                    <a:alpha val="43137"/>
                  </a:srgbClr>
                </a:outerShdw>
              </a:effectLst>
            </a:endParaRPr>
          </a:p>
          <a:p>
            <a:pPr algn="ctr"/>
            <a:endParaRPr lang="en-US" sz="2800" dirty="0">
              <a:solidFill>
                <a:schemeClr val="accent1">
                  <a:lumMod val="50000"/>
                </a:schemeClr>
              </a:solidFill>
              <a:effectLst>
                <a:outerShdw blurRad="38100" dist="38100" dir="2700000" algn="tl">
                  <a:srgbClr val="000000">
                    <a:alpha val="43137"/>
                  </a:srgbClr>
                </a:outerShdw>
              </a:effectLst>
            </a:endParaRPr>
          </a:p>
          <a:p>
            <a:pPr algn="ctr"/>
            <a:r>
              <a:rPr lang="en-US" sz="2800" dirty="0">
                <a:solidFill>
                  <a:schemeClr val="accent1">
                    <a:lumMod val="50000"/>
                  </a:schemeClr>
                </a:solidFill>
                <a:effectLst>
                  <a:outerShdw blurRad="38100" dist="38100" dir="2700000" algn="tl">
                    <a:srgbClr val="000000">
                      <a:alpha val="43137"/>
                    </a:srgbClr>
                  </a:outerShdw>
                </a:effectLst>
              </a:rPr>
              <a:t>Plants with</a:t>
            </a:r>
          </a:p>
          <a:p>
            <a:pPr algn="ctr"/>
            <a:r>
              <a:rPr lang="en-US" sz="2800" dirty="0">
                <a:solidFill>
                  <a:schemeClr val="accent1">
                    <a:lumMod val="50000"/>
                  </a:schemeClr>
                </a:solidFill>
                <a:effectLst>
                  <a:outerShdw blurRad="38100" dist="38100" dir="2700000" algn="tl">
                    <a:srgbClr val="000000">
                      <a:alpha val="43137"/>
                    </a:srgbClr>
                  </a:outerShdw>
                </a:effectLst>
              </a:rPr>
              <a:t>associated </a:t>
            </a:r>
          </a:p>
          <a:p>
            <a:pPr algn="ctr"/>
            <a:r>
              <a:rPr lang="en-US" sz="2800" dirty="0">
                <a:solidFill>
                  <a:schemeClr val="accent1">
                    <a:lumMod val="50000"/>
                  </a:schemeClr>
                </a:solidFill>
                <a:effectLst>
                  <a:outerShdw blurRad="38100" dist="38100" dir="2700000" algn="tl">
                    <a:srgbClr val="000000">
                      <a:alpha val="43137"/>
                    </a:srgbClr>
                  </a:outerShdw>
                </a:effectLst>
              </a:rPr>
              <a:t>uses</a:t>
            </a:r>
          </a:p>
          <a:p>
            <a:pPr algn="ctr"/>
            <a:endParaRPr lang="en-US" sz="2800" dirty="0">
              <a:solidFill>
                <a:schemeClr val="accent1">
                  <a:lumMod val="50000"/>
                </a:schemeClr>
              </a:solidFill>
              <a:effectLst>
                <a:outerShdw blurRad="38100" dist="38100" dir="2700000" algn="tl">
                  <a:srgbClr val="000000">
                    <a:alpha val="43137"/>
                  </a:srgbClr>
                </a:outerShdw>
              </a:effectLst>
            </a:endParaRPr>
          </a:p>
          <a:p>
            <a:pPr algn="ctr"/>
            <a:endParaRPr lang="en-US" sz="2800" dirty="0">
              <a:solidFill>
                <a:schemeClr val="accent1">
                  <a:lumMod val="50000"/>
                </a:schemeClr>
              </a:solidFill>
              <a:effectLst>
                <a:outerShdw blurRad="38100" dist="38100" dir="2700000" algn="tl">
                  <a:srgbClr val="000000">
                    <a:alpha val="43137"/>
                  </a:srgbClr>
                </a:outerShdw>
              </a:effectLst>
            </a:endParaRPr>
          </a:p>
          <a:p>
            <a:pPr algn="ctr"/>
            <a:endParaRPr lang="en-US" sz="2800" dirty="0">
              <a:solidFill>
                <a:schemeClr val="accent1">
                  <a:lumMod val="50000"/>
                </a:schemeClr>
              </a:solidFill>
              <a:effectLst>
                <a:outerShdw blurRad="38100" dist="38100" dir="2700000" algn="tl">
                  <a:srgbClr val="000000">
                    <a:alpha val="43137"/>
                  </a:srgbClr>
                </a:outerShdw>
              </a:effectLst>
            </a:endParaRPr>
          </a:p>
        </p:txBody>
      </p:sp>
      <p:sp>
        <p:nvSpPr>
          <p:cNvPr id="15" name="Oval 14"/>
          <p:cNvSpPr>
            <a:spLocks noChangeAspect="1"/>
          </p:cNvSpPr>
          <p:nvPr/>
        </p:nvSpPr>
        <p:spPr>
          <a:xfrm rot="18750195">
            <a:off x="8244276" y="2008893"/>
            <a:ext cx="2008366" cy="4338715"/>
          </a:xfrm>
          <a:prstGeom prst="ellipse">
            <a:avLst/>
          </a:prstGeom>
          <a:solidFill>
            <a:schemeClr val="accent3">
              <a:lumMod val="40000"/>
              <a:lumOff val="60000"/>
              <a:alpha val="80000"/>
            </a:schemeClr>
          </a:solidFill>
          <a:ln>
            <a:solidFill>
              <a:srgbClr val="00B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b="1" dirty="0">
                <a:solidFill>
                  <a:schemeClr val="accent2">
                    <a:lumMod val="50000"/>
                  </a:schemeClr>
                </a:solidFill>
              </a:rPr>
              <a:t>Harvested Species</a:t>
            </a:r>
          </a:p>
        </p:txBody>
      </p:sp>
    </p:spTree>
    <p:extLst>
      <p:ext uri="{BB962C8B-B14F-4D97-AF65-F5344CB8AC3E}">
        <p14:creationId xmlns:p14="http://schemas.microsoft.com/office/powerpoint/2010/main" val="339247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E672-86DE-4319-8C2D-02A67EEB6D4B}"/>
              </a:ext>
            </a:extLst>
          </p:cNvPr>
          <p:cNvSpPr>
            <a:spLocks noGrp="1"/>
          </p:cNvSpPr>
          <p:nvPr>
            <p:ph type="title"/>
          </p:nvPr>
        </p:nvSpPr>
        <p:spPr/>
        <p:txBody>
          <a:bodyPr/>
          <a:lstStyle/>
          <a:p>
            <a:r>
              <a:rPr lang="en-US" dirty="0"/>
              <a:t>Philadelphia Urban Forest Inventory</a:t>
            </a:r>
          </a:p>
        </p:txBody>
      </p:sp>
      <p:pic>
        <p:nvPicPr>
          <p:cNvPr id="6" name="Content Placeholder 5"/>
          <p:cNvPicPr>
            <a:picLocks noGrp="1" noChangeAspect="1"/>
          </p:cNvPicPr>
          <p:nvPr>
            <p:ph idx="1"/>
          </p:nvPr>
        </p:nvPicPr>
        <p:blipFill rotWithShape="1">
          <a:blip r:embed="rId3"/>
          <a:srcRect t="1" b="36810"/>
          <a:stretch/>
        </p:blipFill>
        <p:spPr>
          <a:xfrm>
            <a:off x="1674065" y="1678039"/>
            <a:ext cx="7810601" cy="4901935"/>
          </a:xfrm>
          <a:prstGeom prst="rect">
            <a:avLst/>
          </a:prstGeom>
        </p:spPr>
      </p:pic>
      <p:sp>
        <p:nvSpPr>
          <p:cNvPr id="4" name="Content Placeholder 2">
            <a:extLst>
              <a:ext uri="{FF2B5EF4-FFF2-40B4-BE49-F238E27FC236}">
                <a16:creationId xmlns:a16="http://schemas.microsoft.com/office/drawing/2014/main" id="{28F3C3F9-BEA8-4C87-8207-A2446B352A14}"/>
              </a:ext>
            </a:extLst>
          </p:cNvPr>
          <p:cNvSpPr txBox="1">
            <a:spLocks/>
          </p:cNvSpPr>
          <p:nvPr/>
        </p:nvSpPr>
        <p:spPr>
          <a:xfrm>
            <a:off x="10439400" y="6561589"/>
            <a:ext cx="1447801" cy="296411"/>
          </a:xfrm>
          <a:prstGeom prst="rect">
            <a:avLst/>
          </a:prstGeom>
        </p:spPr>
        <p:txBody>
          <a:bodyPr vert="horz" lIns="45720" tIns="45720" rIns="45720" bIns="45720" rtlCol="0" anchor="b">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r"/>
            <a:r>
              <a:rPr lang="en-US" sz="1200" dirty="0"/>
              <a:t>Nowak et al., 2007</a:t>
            </a:r>
          </a:p>
        </p:txBody>
      </p:sp>
      <p:sp>
        <p:nvSpPr>
          <p:cNvPr id="7" name="Rounded Rectangle 6"/>
          <p:cNvSpPr/>
          <p:nvPr/>
        </p:nvSpPr>
        <p:spPr>
          <a:xfrm>
            <a:off x="1915887" y="2624447"/>
            <a:ext cx="3681350" cy="1911927"/>
          </a:xfrm>
          <a:prstGeom prst="roundRect">
            <a:avLst/>
          </a:prstGeom>
          <a:noFill/>
          <a:ln w="38100">
            <a:solidFill>
              <a:srgbClr val="FCF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15887" y="6335485"/>
            <a:ext cx="3681350" cy="231426"/>
          </a:xfrm>
          <a:prstGeom prst="roundRect">
            <a:avLst/>
          </a:prstGeom>
          <a:noFill/>
          <a:ln w="38100">
            <a:solidFill>
              <a:srgbClr val="FCF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6">
            <a:extLst>
              <a:ext uri="{FF2B5EF4-FFF2-40B4-BE49-F238E27FC236}">
                <a16:creationId xmlns:a16="http://schemas.microsoft.com/office/drawing/2014/main" id="{82FF5F8F-E72A-4605-87E4-CB5192F17DD4}"/>
              </a:ext>
            </a:extLst>
          </p:cNvPr>
          <p:cNvSpPr/>
          <p:nvPr/>
        </p:nvSpPr>
        <p:spPr>
          <a:xfrm>
            <a:off x="1915886" y="5488776"/>
            <a:ext cx="3681351" cy="742207"/>
          </a:xfrm>
          <a:prstGeom prst="roundRect">
            <a:avLst/>
          </a:prstGeom>
          <a:noFill/>
          <a:ln w="38100">
            <a:solidFill>
              <a:srgbClr val="FCF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AF0967ED-CCEA-48B4-8338-E708581BB39B}"/>
              </a:ext>
            </a:extLst>
          </p:cNvPr>
          <p:cNvSpPr txBox="1">
            <a:spLocks/>
          </p:cNvSpPr>
          <p:nvPr/>
        </p:nvSpPr>
        <p:spPr>
          <a:xfrm>
            <a:off x="553092" y="3273335"/>
            <a:ext cx="1120973" cy="614149"/>
          </a:xfrm>
          <a:prstGeom prst="rect">
            <a:avLst/>
          </a:prstGeom>
        </p:spPr>
        <p:txBody>
          <a:bodyPr vert="horz" lIns="45720" tIns="45720" rIns="45720" bIns="45720" rtlCol="0" anchor="b">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r"/>
            <a:r>
              <a:rPr lang="en-US" sz="2600" dirty="0">
                <a:solidFill>
                  <a:srgbClr val="2E2B21"/>
                </a:solidFill>
              </a:rPr>
              <a:t>Maple</a:t>
            </a:r>
          </a:p>
        </p:txBody>
      </p:sp>
      <p:sp>
        <p:nvSpPr>
          <p:cNvPr id="11" name="Content Placeholder 2">
            <a:extLst>
              <a:ext uri="{FF2B5EF4-FFF2-40B4-BE49-F238E27FC236}">
                <a16:creationId xmlns:a16="http://schemas.microsoft.com/office/drawing/2014/main" id="{5B11CC3D-9C99-40DC-A810-873F9B4BEB59}"/>
              </a:ext>
            </a:extLst>
          </p:cNvPr>
          <p:cNvSpPr txBox="1">
            <a:spLocks/>
          </p:cNvSpPr>
          <p:nvPr/>
        </p:nvSpPr>
        <p:spPr>
          <a:xfrm>
            <a:off x="553092" y="5552804"/>
            <a:ext cx="1120973" cy="614149"/>
          </a:xfrm>
          <a:prstGeom prst="rect">
            <a:avLst/>
          </a:prstGeom>
        </p:spPr>
        <p:txBody>
          <a:bodyPr vert="horz" lIns="45720" tIns="45720" rIns="45720" bIns="45720" rtlCol="0" anchor="b">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r"/>
            <a:r>
              <a:rPr lang="en-US" sz="2600" dirty="0">
                <a:solidFill>
                  <a:srgbClr val="2E2B21"/>
                </a:solidFill>
              </a:rPr>
              <a:t>Birch</a:t>
            </a:r>
          </a:p>
        </p:txBody>
      </p:sp>
      <p:sp>
        <p:nvSpPr>
          <p:cNvPr id="12" name="Content Placeholder 2">
            <a:extLst>
              <a:ext uri="{FF2B5EF4-FFF2-40B4-BE49-F238E27FC236}">
                <a16:creationId xmlns:a16="http://schemas.microsoft.com/office/drawing/2014/main" id="{80EF1A0A-CC47-430E-BD3B-D10DFAB3DD5C}"/>
              </a:ext>
            </a:extLst>
          </p:cNvPr>
          <p:cNvSpPr txBox="1">
            <a:spLocks/>
          </p:cNvSpPr>
          <p:nvPr/>
        </p:nvSpPr>
        <p:spPr>
          <a:xfrm>
            <a:off x="-72785" y="6028410"/>
            <a:ext cx="1746850" cy="614149"/>
          </a:xfrm>
          <a:prstGeom prst="rect">
            <a:avLst/>
          </a:prstGeom>
        </p:spPr>
        <p:txBody>
          <a:bodyPr vert="horz" lIns="45720" tIns="45720" rIns="45720" bIns="45720" rtlCol="0" anchor="b">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r"/>
            <a:r>
              <a:rPr lang="en-US" sz="2600" dirty="0">
                <a:solidFill>
                  <a:srgbClr val="2E2B21"/>
                </a:solidFill>
              </a:rPr>
              <a:t>Mulberry</a:t>
            </a:r>
          </a:p>
        </p:txBody>
      </p:sp>
      <p:sp>
        <p:nvSpPr>
          <p:cNvPr id="13" name="Content Placeholder 2">
            <a:extLst>
              <a:ext uri="{FF2B5EF4-FFF2-40B4-BE49-F238E27FC236}">
                <a16:creationId xmlns:a16="http://schemas.microsoft.com/office/drawing/2014/main" id="{BDF927B3-F056-42C1-AD67-FF1390136CEB}"/>
              </a:ext>
            </a:extLst>
          </p:cNvPr>
          <p:cNvSpPr txBox="1">
            <a:spLocks/>
          </p:cNvSpPr>
          <p:nvPr/>
        </p:nvSpPr>
        <p:spPr>
          <a:xfrm>
            <a:off x="8830692" y="4852945"/>
            <a:ext cx="3056509" cy="1708644"/>
          </a:xfrm>
          <a:prstGeom prst="rect">
            <a:avLst/>
          </a:prstGeom>
          <a:ln>
            <a:solidFill>
              <a:schemeClr val="tx1"/>
            </a:solidFill>
            <a:prstDash val="dash"/>
          </a:ln>
        </p:spPr>
        <p:txBody>
          <a:bodyPr vert="horz" lIns="45720" tIns="45720" rIns="45720" bIns="45720" rtlCol="0" anchor="ctr">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en-US" dirty="0">
                <a:solidFill>
                  <a:srgbClr val="FF0000"/>
                </a:solidFill>
              </a:rPr>
              <a:t>[Air Photo]</a:t>
            </a:r>
          </a:p>
        </p:txBody>
      </p:sp>
      <p:pic>
        <p:nvPicPr>
          <p:cNvPr id="3" name="Picture 2"/>
          <p:cNvPicPr>
            <a:picLocks noChangeAspect="1"/>
          </p:cNvPicPr>
          <p:nvPr/>
        </p:nvPicPr>
        <p:blipFill>
          <a:blip r:embed="rId4"/>
          <a:stretch>
            <a:fillRect/>
          </a:stretch>
        </p:blipFill>
        <p:spPr>
          <a:xfrm>
            <a:off x="10023604" y="789967"/>
            <a:ext cx="1921863" cy="2019234"/>
          </a:xfrm>
          <a:prstGeom prst="rect">
            <a:avLst/>
          </a:prstGeom>
        </p:spPr>
      </p:pic>
      <p:sp>
        <p:nvSpPr>
          <p:cNvPr id="15" name="Content Placeholder 2">
            <a:extLst>
              <a:ext uri="{FF2B5EF4-FFF2-40B4-BE49-F238E27FC236}">
                <a16:creationId xmlns:a16="http://schemas.microsoft.com/office/drawing/2014/main" id="{BDF927B3-F056-42C1-AD67-FF1390136CEB}"/>
              </a:ext>
            </a:extLst>
          </p:cNvPr>
          <p:cNvSpPr txBox="1">
            <a:spLocks/>
          </p:cNvSpPr>
          <p:nvPr/>
        </p:nvSpPr>
        <p:spPr>
          <a:xfrm>
            <a:off x="8830692" y="2964496"/>
            <a:ext cx="3056509" cy="1708644"/>
          </a:xfrm>
          <a:prstGeom prst="rect">
            <a:avLst/>
          </a:prstGeom>
          <a:noFill/>
          <a:ln w="28575">
            <a:solidFill>
              <a:srgbClr val="0A2501"/>
            </a:solidFill>
            <a:prstDash val="solid"/>
          </a:ln>
        </p:spPr>
        <p:txBody>
          <a:bodyPr vert="horz" lIns="45720" tIns="45720" rIns="45720" bIns="45720" rtlCol="0" anchor="ctr">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dirty="0">
                <a:solidFill>
                  <a:srgbClr val="1C6004"/>
                </a:solidFill>
              </a:rPr>
              <a:t>2.1 million trees</a:t>
            </a:r>
          </a:p>
          <a:p>
            <a:r>
              <a:rPr lang="en-US" dirty="0">
                <a:solidFill>
                  <a:srgbClr val="1C6004"/>
                </a:solidFill>
              </a:rPr>
              <a:t>15.7% tree cover</a:t>
            </a:r>
          </a:p>
          <a:p>
            <a:r>
              <a:rPr lang="en-US" dirty="0">
                <a:solidFill>
                  <a:srgbClr val="1C6004"/>
                </a:solidFill>
              </a:rPr>
              <a:t>25.1 trees / acre</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3988" y="4852945"/>
            <a:ext cx="3352152" cy="1751539"/>
          </a:xfrm>
          <a:prstGeom prst="rect">
            <a:avLst/>
          </a:prstGeom>
        </p:spPr>
      </p:pic>
    </p:spTree>
    <p:extLst>
      <p:ext uri="{BB962C8B-B14F-4D97-AF65-F5344CB8AC3E}">
        <p14:creationId xmlns:p14="http://schemas.microsoft.com/office/powerpoint/2010/main" val="3482379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E672-86DE-4319-8C2D-02A67EEB6D4B}"/>
              </a:ext>
            </a:extLst>
          </p:cNvPr>
          <p:cNvSpPr>
            <a:spLocks noGrp="1"/>
          </p:cNvSpPr>
          <p:nvPr>
            <p:ph type="title"/>
          </p:nvPr>
        </p:nvSpPr>
        <p:spPr>
          <a:xfrm>
            <a:off x="1024127" y="585216"/>
            <a:ext cx="10126093" cy="1499616"/>
          </a:xfrm>
        </p:spPr>
        <p:txBody>
          <a:bodyPr/>
          <a:lstStyle/>
          <a:p>
            <a:r>
              <a:rPr lang="en-US" dirty="0"/>
              <a:t>Desirability Values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06853" y="1038827"/>
            <a:ext cx="3228861" cy="4470465"/>
          </a:xfrm>
        </p:spPr>
      </p:pic>
      <p:pic>
        <p:nvPicPr>
          <p:cNvPr id="6" name="Picture 5"/>
          <p:cNvPicPr>
            <a:picLocks noChangeAspect="1"/>
          </p:cNvPicPr>
          <p:nvPr/>
        </p:nvPicPr>
        <p:blipFill rotWithShape="1">
          <a:blip r:embed="rId4"/>
          <a:srcRect b="24700"/>
          <a:stretch/>
        </p:blipFill>
        <p:spPr>
          <a:xfrm>
            <a:off x="1024127" y="1761666"/>
            <a:ext cx="5072520" cy="4788868"/>
          </a:xfrm>
          <a:prstGeom prst="rect">
            <a:avLst/>
          </a:prstGeom>
        </p:spPr>
      </p:pic>
      <p:pic>
        <p:nvPicPr>
          <p:cNvPr id="7" name="Picture 6"/>
          <p:cNvPicPr>
            <a:picLocks noChangeAspect="1"/>
          </p:cNvPicPr>
          <p:nvPr/>
        </p:nvPicPr>
        <p:blipFill rotWithShape="1">
          <a:blip r:embed="rId4"/>
          <a:srcRect t="75499" r="38788" b="998"/>
          <a:stretch/>
        </p:blipFill>
        <p:spPr>
          <a:xfrm>
            <a:off x="6087173" y="4944647"/>
            <a:ext cx="3336075" cy="1605885"/>
          </a:xfrm>
          <a:prstGeom prst="rect">
            <a:avLst/>
          </a:prstGeom>
        </p:spPr>
      </p:pic>
      <p:sp>
        <p:nvSpPr>
          <p:cNvPr id="9" name="Content Placeholder 2">
            <a:extLst>
              <a:ext uri="{FF2B5EF4-FFF2-40B4-BE49-F238E27FC236}">
                <a16:creationId xmlns:a16="http://schemas.microsoft.com/office/drawing/2014/main" id="{31330DC3-6A41-460A-9CDE-EE4877868C9D}"/>
              </a:ext>
            </a:extLst>
          </p:cNvPr>
          <p:cNvSpPr txBox="1">
            <a:spLocks/>
          </p:cNvSpPr>
          <p:nvPr/>
        </p:nvSpPr>
        <p:spPr>
          <a:xfrm>
            <a:off x="8416483" y="5509292"/>
            <a:ext cx="3009599" cy="230270"/>
          </a:xfrm>
          <a:prstGeom prst="rect">
            <a:avLst/>
          </a:prstGeom>
        </p:spPr>
        <p:txBody>
          <a:bodyPr vert="horz" lIns="45720" tIns="45720" rIns="45720" bIns="45720" rtlCol="0" anchor="ctr">
            <a:normAutofit fontScale="55000" lnSpcReduction="2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r"/>
            <a:r>
              <a:rPr lang="en-US" dirty="0"/>
              <a:t>(Meredith, 2014)</a:t>
            </a:r>
          </a:p>
        </p:txBody>
      </p:sp>
      <p:sp>
        <p:nvSpPr>
          <p:cNvPr id="10" name="Content Placeholder 2">
            <a:extLst>
              <a:ext uri="{FF2B5EF4-FFF2-40B4-BE49-F238E27FC236}">
                <a16:creationId xmlns:a16="http://schemas.microsoft.com/office/drawing/2014/main" id="{2952D540-8162-4C9B-97DD-757C26343B24}"/>
              </a:ext>
            </a:extLst>
          </p:cNvPr>
          <p:cNvSpPr txBox="1">
            <a:spLocks/>
          </p:cNvSpPr>
          <p:nvPr/>
        </p:nvSpPr>
        <p:spPr>
          <a:xfrm>
            <a:off x="1024128" y="6623841"/>
            <a:ext cx="8707702" cy="234159"/>
          </a:xfrm>
          <a:prstGeom prst="rect">
            <a:avLst/>
          </a:prstGeom>
        </p:spPr>
        <p:txBody>
          <a:bodyPr vert="horz" lIns="45720" tIns="45720" rIns="45720" bIns="45720" rtlCol="0" anchor="ctr">
            <a:normAutofit fontScale="55000" lnSpcReduction="2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en-US" i="1" dirty="0"/>
              <a:t>Plants for a Future</a:t>
            </a:r>
            <a:r>
              <a:rPr lang="en-US" dirty="0"/>
              <a:t>, 2017 </a:t>
            </a:r>
            <a:endParaRPr lang="en-US" i="1" dirty="0"/>
          </a:p>
        </p:txBody>
      </p:sp>
    </p:spTree>
    <p:extLst>
      <p:ext uri="{BB962C8B-B14F-4D97-AF65-F5344CB8AC3E}">
        <p14:creationId xmlns:p14="http://schemas.microsoft.com/office/powerpoint/2010/main" val="156659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E672-86DE-4319-8C2D-02A67EEB6D4B}"/>
              </a:ext>
            </a:extLst>
          </p:cNvPr>
          <p:cNvSpPr>
            <a:spLocks noGrp="1"/>
          </p:cNvSpPr>
          <p:nvPr>
            <p:ph type="title"/>
          </p:nvPr>
        </p:nvSpPr>
        <p:spPr/>
        <p:txBody>
          <a:bodyPr/>
          <a:lstStyle/>
          <a:p>
            <a:r>
              <a:rPr lang="en-US" dirty="0"/>
              <a:t>Philadelphia Urban Forest Inventory</a:t>
            </a:r>
          </a:p>
        </p:txBody>
      </p:sp>
      <p:pic>
        <p:nvPicPr>
          <p:cNvPr id="6" name="Content Placeholder 5"/>
          <p:cNvPicPr>
            <a:picLocks noGrp="1" noChangeAspect="1"/>
          </p:cNvPicPr>
          <p:nvPr>
            <p:ph idx="1"/>
          </p:nvPr>
        </p:nvPicPr>
        <p:blipFill rotWithShape="1">
          <a:blip r:embed="rId3"/>
          <a:srcRect t="1" b="36810"/>
          <a:stretch/>
        </p:blipFill>
        <p:spPr>
          <a:xfrm>
            <a:off x="1978863" y="1678039"/>
            <a:ext cx="7810601" cy="4901935"/>
          </a:xfrm>
          <a:prstGeom prst="rect">
            <a:avLst/>
          </a:prstGeom>
        </p:spPr>
      </p:pic>
      <p:sp>
        <p:nvSpPr>
          <p:cNvPr id="4" name="Content Placeholder 2">
            <a:extLst>
              <a:ext uri="{FF2B5EF4-FFF2-40B4-BE49-F238E27FC236}">
                <a16:creationId xmlns:a16="http://schemas.microsoft.com/office/drawing/2014/main" id="{28F3C3F9-BEA8-4C87-8207-A2446B352A14}"/>
              </a:ext>
            </a:extLst>
          </p:cNvPr>
          <p:cNvSpPr txBox="1">
            <a:spLocks/>
          </p:cNvSpPr>
          <p:nvPr/>
        </p:nvSpPr>
        <p:spPr>
          <a:xfrm>
            <a:off x="10744198" y="6561589"/>
            <a:ext cx="1447801" cy="296411"/>
          </a:xfrm>
          <a:prstGeom prst="rect">
            <a:avLst/>
          </a:prstGeom>
        </p:spPr>
        <p:txBody>
          <a:bodyPr vert="horz" lIns="45720" tIns="45720" rIns="45720" bIns="45720" rtlCol="0" anchor="b">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r"/>
            <a:r>
              <a:rPr lang="en-US" sz="1200" dirty="0"/>
              <a:t>Nowak et al., 2007</a:t>
            </a:r>
          </a:p>
        </p:txBody>
      </p:sp>
      <p:sp>
        <p:nvSpPr>
          <p:cNvPr id="7" name="Rounded Rectangle 6"/>
          <p:cNvSpPr/>
          <p:nvPr/>
        </p:nvSpPr>
        <p:spPr>
          <a:xfrm>
            <a:off x="2220685" y="2624447"/>
            <a:ext cx="3681350" cy="1911927"/>
          </a:xfrm>
          <a:prstGeom prst="roundRect">
            <a:avLst/>
          </a:prstGeom>
          <a:noFill/>
          <a:ln w="38100">
            <a:solidFill>
              <a:srgbClr val="FCF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20685" y="6335485"/>
            <a:ext cx="3681350" cy="231426"/>
          </a:xfrm>
          <a:prstGeom prst="roundRect">
            <a:avLst/>
          </a:prstGeom>
          <a:noFill/>
          <a:ln w="38100">
            <a:solidFill>
              <a:srgbClr val="FCF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6">
            <a:extLst>
              <a:ext uri="{FF2B5EF4-FFF2-40B4-BE49-F238E27FC236}">
                <a16:creationId xmlns:a16="http://schemas.microsoft.com/office/drawing/2014/main" id="{82FF5F8F-E72A-4605-87E4-CB5192F17DD4}"/>
              </a:ext>
            </a:extLst>
          </p:cNvPr>
          <p:cNvSpPr/>
          <p:nvPr/>
        </p:nvSpPr>
        <p:spPr>
          <a:xfrm>
            <a:off x="2220684" y="5488776"/>
            <a:ext cx="3681351" cy="742207"/>
          </a:xfrm>
          <a:prstGeom prst="roundRect">
            <a:avLst/>
          </a:prstGeom>
          <a:noFill/>
          <a:ln w="38100">
            <a:solidFill>
              <a:srgbClr val="FCF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7">
            <a:extLst>
              <a:ext uri="{FF2B5EF4-FFF2-40B4-BE49-F238E27FC236}">
                <a16:creationId xmlns:a16="http://schemas.microsoft.com/office/drawing/2014/main" id="{5134DDDE-8EB9-499A-AA42-1E047B65A0BE}"/>
              </a:ext>
            </a:extLst>
          </p:cNvPr>
          <p:cNvSpPr/>
          <p:nvPr/>
        </p:nvSpPr>
        <p:spPr>
          <a:xfrm>
            <a:off x="2220685" y="5499655"/>
            <a:ext cx="3681350" cy="23142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3" name="Rounded Rectangle 7">
            <a:extLst>
              <a:ext uri="{FF2B5EF4-FFF2-40B4-BE49-F238E27FC236}">
                <a16:creationId xmlns:a16="http://schemas.microsoft.com/office/drawing/2014/main" id="{DEAD862C-7C09-4A70-A5F2-B01064ABB548}"/>
              </a:ext>
            </a:extLst>
          </p:cNvPr>
          <p:cNvSpPr/>
          <p:nvPr/>
        </p:nvSpPr>
        <p:spPr>
          <a:xfrm>
            <a:off x="2220685" y="5744166"/>
            <a:ext cx="3681350" cy="23142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4" name="Rounded Rectangle 7">
            <a:extLst>
              <a:ext uri="{FF2B5EF4-FFF2-40B4-BE49-F238E27FC236}">
                <a16:creationId xmlns:a16="http://schemas.microsoft.com/office/drawing/2014/main" id="{E44B966E-BD0B-445A-86CE-1E373A945D40}"/>
              </a:ext>
            </a:extLst>
          </p:cNvPr>
          <p:cNvSpPr/>
          <p:nvPr/>
        </p:nvSpPr>
        <p:spPr>
          <a:xfrm>
            <a:off x="2220683" y="5980370"/>
            <a:ext cx="3681350" cy="23142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7" name="Rounded Rectangle 7">
            <a:extLst>
              <a:ext uri="{FF2B5EF4-FFF2-40B4-BE49-F238E27FC236}">
                <a16:creationId xmlns:a16="http://schemas.microsoft.com/office/drawing/2014/main" id="{86FA55F8-9658-4B7E-A224-B9F4B71937C6}"/>
              </a:ext>
            </a:extLst>
          </p:cNvPr>
          <p:cNvSpPr/>
          <p:nvPr/>
        </p:nvSpPr>
        <p:spPr>
          <a:xfrm>
            <a:off x="2220683" y="3481322"/>
            <a:ext cx="3681350" cy="231426"/>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7">
            <a:extLst>
              <a:ext uri="{FF2B5EF4-FFF2-40B4-BE49-F238E27FC236}">
                <a16:creationId xmlns:a16="http://schemas.microsoft.com/office/drawing/2014/main" id="{D3B3F753-90CA-463B-9267-4BCD987CA888}"/>
              </a:ext>
            </a:extLst>
          </p:cNvPr>
          <p:cNvSpPr/>
          <p:nvPr/>
        </p:nvSpPr>
        <p:spPr>
          <a:xfrm>
            <a:off x="2220683" y="3748908"/>
            <a:ext cx="3681350" cy="231426"/>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7">
            <a:extLst>
              <a:ext uri="{FF2B5EF4-FFF2-40B4-BE49-F238E27FC236}">
                <a16:creationId xmlns:a16="http://schemas.microsoft.com/office/drawing/2014/main" id="{BEB49CD6-5FEB-4A56-BA09-45212D95D266}"/>
              </a:ext>
            </a:extLst>
          </p:cNvPr>
          <p:cNvSpPr/>
          <p:nvPr/>
        </p:nvSpPr>
        <p:spPr>
          <a:xfrm>
            <a:off x="2220683" y="4011178"/>
            <a:ext cx="3681350" cy="231426"/>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41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Forager Practices</a:t>
            </a:r>
          </a:p>
        </p:txBody>
      </p:sp>
      <p:sp>
        <p:nvSpPr>
          <p:cNvPr id="4" name="TextBox 3"/>
          <p:cNvSpPr txBox="1"/>
          <p:nvPr/>
        </p:nvSpPr>
        <p:spPr>
          <a:xfrm>
            <a:off x="519619" y="2031092"/>
            <a:ext cx="6444837" cy="2431435"/>
          </a:xfrm>
          <a:prstGeom prst="rect">
            <a:avLst/>
          </a:prstGeom>
          <a:noFill/>
        </p:spPr>
        <p:txBody>
          <a:bodyPr wrap="square" rtlCol="0">
            <a:spAutoFit/>
          </a:bodyPr>
          <a:lstStyle/>
          <a:p>
            <a:pPr marL="285750" indent="-285750">
              <a:buClr>
                <a:schemeClr val="accent2"/>
              </a:buClr>
              <a:buSzPct val="152000"/>
              <a:buFont typeface="Arial" panose="020B0604020202020204" pitchFamily="34" charset="0"/>
              <a:buChar char="•"/>
            </a:pPr>
            <a:r>
              <a:rPr lang="en-US" sz="2800" dirty="0"/>
              <a:t>85 responses</a:t>
            </a:r>
          </a:p>
          <a:p>
            <a:pPr marL="630238" lvl="1" indent="-285750">
              <a:buClr>
                <a:schemeClr val="accent2"/>
              </a:buClr>
              <a:buSzPct val="152000"/>
              <a:buFont typeface="Arial" panose="020B0604020202020204" pitchFamily="34" charset="0"/>
              <a:buChar char="•"/>
            </a:pPr>
            <a:r>
              <a:rPr lang="en-US" sz="2000" dirty="0"/>
              <a:t>64 species identified (128 in previous interviews)</a:t>
            </a:r>
          </a:p>
          <a:p>
            <a:pPr marL="285750" indent="-285750">
              <a:buClr>
                <a:schemeClr val="accent2"/>
              </a:buClr>
              <a:buSzPct val="152000"/>
              <a:buFont typeface="Arial" panose="020B0604020202020204" pitchFamily="34" charset="0"/>
              <a:buChar char="•"/>
            </a:pPr>
            <a:r>
              <a:rPr lang="en-US" sz="2800" dirty="0"/>
              <a:t>37 completed surveys</a:t>
            </a:r>
          </a:p>
          <a:p>
            <a:pPr marL="630238" lvl="1" indent="-285750">
              <a:buClr>
                <a:schemeClr val="accent2"/>
              </a:buClr>
              <a:buSzPct val="152000"/>
              <a:buFont typeface="Arial" panose="020B0604020202020204" pitchFamily="34" charset="0"/>
              <a:buChar char="•"/>
            </a:pPr>
            <a:r>
              <a:rPr lang="en-US" sz="2000" dirty="0"/>
              <a:t>Mostly well-educated white (81%) women (78% )</a:t>
            </a:r>
          </a:p>
          <a:p>
            <a:pPr marL="630238" lvl="1" indent="-285750">
              <a:buClr>
                <a:schemeClr val="accent2"/>
              </a:buClr>
              <a:buSzPct val="152000"/>
              <a:buFont typeface="Arial" panose="020B0604020202020204" pitchFamily="34" charset="0"/>
              <a:buChar char="•"/>
            </a:pPr>
            <a:r>
              <a:rPr lang="en-US" sz="2000" dirty="0"/>
              <a:t>3% Amer. Indian/AK Native, 3% Black/Afr. Amer., 3% Hispanic</a:t>
            </a:r>
          </a:p>
          <a:p>
            <a:pPr marL="285750" indent="-285750">
              <a:buFont typeface="Arial" panose="020B0604020202020204" pitchFamily="34" charset="0"/>
              <a:buChar char="•"/>
            </a:pPr>
            <a:endParaRPr lang="en-US" sz="1600" dirty="0"/>
          </a:p>
        </p:txBody>
      </p:sp>
      <p:graphicFrame>
        <p:nvGraphicFramePr>
          <p:cNvPr id="5" name="Chart 4"/>
          <p:cNvGraphicFramePr>
            <a:graphicFrameLocks/>
          </p:cNvGraphicFramePr>
          <p:nvPr>
            <p:extLst>
              <p:ext uri="{D42A27DB-BD31-4B8C-83A1-F6EECF244321}">
                <p14:modId xmlns:p14="http://schemas.microsoft.com/office/powerpoint/2010/main" val="786771004"/>
              </p:ext>
            </p:extLst>
          </p:nvPr>
        </p:nvGraphicFramePr>
        <p:xfrm>
          <a:off x="1594200" y="4328886"/>
          <a:ext cx="4299298" cy="2319986"/>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4456" y="1771973"/>
            <a:ext cx="4937750" cy="4876899"/>
          </a:xfrm>
          <a:prstGeom prst="rect">
            <a:avLst/>
          </a:prstGeom>
        </p:spPr>
      </p:pic>
    </p:spTree>
    <p:extLst>
      <p:ext uri="{BB962C8B-B14F-4D97-AF65-F5344CB8AC3E}">
        <p14:creationId xmlns:p14="http://schemas.microsoft.com/office/powerpoint/2010/main" val="25123003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rgbClr val="2E2B21"/>
      </a:dk1>
      <a:lt1>
        <a:srgbClr val="FFFFFF"/>
      </a:lt1>
      <a:dk2>
        <a:srgbClr val="605B4F"/>
      </a:dk2>
      <a:lt2>
        <a:srgbClr val="D8D6BE"/>
      </a:lt2>
      <a:accent1>
        <a:srgbClr val="A9A57C"/>
      </a:accent1>
      <a:accent2>
        <a:srgbClr val="A7D971"/>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3025</TotalTime>
  <Words>4072</Words>
  <Application>Microsoft Office PowerPoint</Application>
  <PresentationFormat>Widescreen</PresentationFormat>
  <Paragraphs>195</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Garamond</vt:lpstr>
      <vt:lpstr>Times New Roman</vt:lpstr>
      <vt:lpstr>Tw Cen MT</vt:lpstr>
      <vt:lpstr>Tw Cen MT Condensed</vt:lpstr>
      <vt:lpstr>Wingdings 3</vt:lpstr>
      <vt:lpstr>Integral</vt:lpstr>
      <vt:lpstr>Assessing Woody Species in the Philadelphia Urban Forest: Foraging Potential Versus Actual Practices  Sarah Becker (UC)</vt:lpstr>
      <vt:lpstr>What is urban foraging?</vt:lpstr>
      <vt:lpstr> Forageability of Urban forests</vt:lpstr>
      <vt:lpstr>Research Focus</vt:lpstr>
      <vt:lpstr>Determining alignment… quickly</vt:lpstr>
      <vt:lpstr>Philadelphia Urban Forest Inventory</vt:lpstr>
      <vt:lpstr>Desirability Values</vt:lpstr>
      <vt:lpstr>Philadelphia Urban Forest Inventory</vt:lpstr>
      <vt:lpstr>Identifying Forager Practices</vt:lpstr>
      <vt:lpstr>Philadelphia Urban Forest Inventory</vt:lpstr>
      <vt:lpstr>Desirability Ratings (N=66)</vt:lpstr>
      <vt:lpstr>Distribution and overlap of foraged plant parts by species correspondence</vt:lpstr>
      <vt:lpstr>Distribution and overlap of Material uses by species correspondence</vt:lpstr>
      <vt:lpstr>Frequency of mention by foragers</vt:lpstr>
      <vt:lpstr>conclusions</vt:lpstr>
      <vt:lpstr>PowerPoint Presentation</vt:lpstr>
      <vt:lpstr>Acknowledgments</vt:lpstr>
      <vt:lpstr>Works Cited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Becker, Sarah</dc:creator>
  <cp:lastModifiedBy>Becker, Sarah</cp:lastModifiedBy>
  <cp:revision>622</cp:revision>
  <dcterms:created xsi:type="dcterms:W3CDTF">2019-02-11T04:35:11Z</dcterms:created>
  <dcterms:modified xsi:type="dcterms:W3CDTF">2019-04-24T23:53:08Z</dcterms:modified>
</cp:coreProperties>
</file>