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67" r:id="rId5"/>
    <p:sldId id="270" r:id="rId6"/>
    <p:sldId id="259" r:id="rId7"/>
    <p:sldId id="266" r:id="rId8"/>
    <p:sldId id="258" r:id="rId9"/>
    <p:sldId id="269" r:id="rId10"/>
    <p:sldId id="263" r:id="rId11"/>
    <p:sldId id="261" r:id="rId12"/>
    <p:sldId id="268" r:id="rId13"/>
    <p:sldId id="262" r:id="rId14"/>
    <p:sldId id="264"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3" d="100"/>
          <a:sy n="73"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E0D9DE-F14C-4CA6-ACFF-415B9E1C3954}"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48177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0D9DE-F14C-4CA6-ACFF-415B9E1C3954}"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107820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0D9DE-F14C-4CA6-ACFF-415B9E1C3954}"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355317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0D9DE-F14C-4CA6-ACFF-415B9E1C3954}"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240956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E0D9DE-F14C-4CA6-ACFF-415B9E1C3954}"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396361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0D9DE-F14C-4CA6-ACFF-415B9E1C3954}"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275128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0D9DE-F14C-4CA6-ACFF-415B9E1C3954}"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44762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E0D9DE-F14C-4CA6-ACFF-415B9E1C3954}"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237993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0D9DE-F14C-4CA6-ACFF-415B9E1C3954}"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3661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E0D9DE-F14C-4CA6-ACFF-415B9E1C3954}"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178093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E0D9DE-F14C-4CA6-ACFF-415B9E1C3954}"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FEFE4-C2E0-4706-BF5E-11AFDF86B273}" type="slidenum">
              <a:rPr lang="en-US" smtClean="0"/>
              <a:t>‹#›</a:t>
            </a:fld>
            <a:endParaRPr lang="en-US"/>
          </a:p>
        </p:txBody>
      </p:sp>
    </p:spTree>
    <p:extLst>
      <p:ext uri="{BB962C8B-B14F-4D97-AF65-F5344CB8AC3E}">
        <p14:creationId xmlns:p14="http://schemas.microsoft.com/office/powerpoint/2010/main" val="230956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D9DE-F14C-4CA6-ACFF-415B9E1C3954}" type="datetimeFigureOut">
              <a:rPr lang="en-US" smtClean="0"/>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FEFE4-C2E0-4706-BF5E-11AFDF86B273}" type="slidenum">
              <a:rPr lang="en-US" smtClean="0"/>
              <a:t>‹#›</a:t>
            </a:fld>
            <a:endParaRPr lang="en-US"/>
          </a:p>
        </p:txBody>
      </p:sp>
    </p:spTree>
    <p:extLst>
      <p:ext uri="{BB962C8B-B14F-4D97-AF65-F5344CB8AC3E}">
        <p14:creationId xmlns:p14="http://schemas.microsoft.com/office/powerpoint/2010/main" val="70771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309" y="2115140"/>
            <a:ext cx="9144000" cy="2387600"/>
          </a:xfrm>
        </p:spPr>
        <p:txBody>
          <a:bodyPr>
            <a:normAutofit fontScale="90000"/>
          </a:bodyPr>
          <a:lstStyle/>
          <a:p>
            <a:r>
              <a:rPr lang="en-US" dirty="0" smtClean="0"/>
              <a:t>Middle </a:t>
            </a:r>
            <a:r>
              <a:rPr lang="en-US" dirty="0"/>
              <a:t>English </a:t>
            </a:r>
            <a:r>
              <a:rPr lang="en-US" dirty="0" smtClean="0"/>
              <a:t>“Tarantulas”: </a:t>
            </a:r>
            <a:r>
              <a:rPr lang="en-US" dirty="0"/>
              <a:t/>
            </a:r>
            <a:br>
              <a:rPr lang="en-US" dirty="0"/>
            </a:br>
            <a:r>
              <a:rPr lang="en-US" dirty="0"/>
              <a:t>A New Edition of </a:t>
            </a:r>
            <a:r>
              <a:rPr lang="en-US" i="1" dirty="0"/>
              <a:t>The Destruction of Jerusalem</a:t>
            </a:r>
          </a:p>
        </p:txBody>
      </p:sp>
      <p:sp>
        <p:nvSpPr>
          <p:cNvPr id="3" name="Subtitle 2"/>
          <p:cNvSpPr>
            <a:spLocks noGrp="1"/>
          </p:cNvSpPr>
          <p:nvPr>
            <p:ph type="subTitle" idx="1"/>
          </p:nvPr>
        </p:nvSpPr>
        <p:spPr>
          <a:xfrm>
            <a:off x="1380309" y="5352461"/>
            <a:ext cx="9144000" cy="1655762"/>
          </a:xfrm>
        </p:spPr>
        <p:txBody>
          <a:bodyPr/>
          <a:lstStyle/>
          <a:p>
            <a:r>
              <a:rPr lang="en-US" dirty="0"/>
              <a:t>Kara L. McShane, Department of English</a:t>
            </a:r>
          </a:p>
          <a:p>
            <a:r>
              <a:rPr lang="en-US" dirty="0"/>
              <a:t>Baden Lecture September 2020</a:t>
            </a:r>
          </a:p>
        </p:txBody>
      </p:sp>
    </p:spTree>
    <p:extLst>
      <p:ext uri="{BB962C8B-B14F-4D97-AF65-F5344CB8AC3E}">
        <p14:creationId xmlns:p14="http://schemas.microsoft.com/office/powerpoint/2010/main" val="230122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notice?</a:t>
            </a:r>
          </a:p>
        </p:txBody>
      </p:sp>
      <p:sp>
        <p:nvSpPr>
          <p:cNvPr id="3" name="Content Placeholder 2"/>
          <p:cNvSpPr>
            <a:spLocks noGrp="1"/>
          </p:cNvSpPr>
          <p:nvPr>
            <p:ph idx="1"/>
          </p:nvPr>
        </p:nvSpPr>
        <p:spPr>
          <a:xfrm>
            <a:off x="838200" y="1590493"/>
            <a:ext cx="10515600" cy="1714410"/>
          </a:xfrm>
        </p:spPr>
        <p:txBody>
          <a:bodyPr>
            <a:normAutofit/>
          </a:bodyPr>
          <a:lstStyle/>
          <a:p>
            <a:pPr marL="0" indent="0" algn="ctr">
              <a:buNone/>
            </a:pPr>
            <a:r>
              <a:rPr lang="en-US" dirty="0"/>
              <a:t>Every manuscript is its own distinctive copy of a text: there is no authoritative version or single version in the modern sense. (We very rarely have author’s copies.) If there are twelve copies of your poem, there are twelve versions.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993" y="3482204"/>
            <a:ext cx="6905625" cy="2381250"/>
          </a:xfrm>
          <a:prstGeom prst="rect">
            <a:avLst/>
          </a:prstGeom>
        </p:spPr>
      </p:pic>
    </p:spTree>
    <p:extLst>
      <p:ext uri="{BB962C8B-B14F-4D97-AF65-F5344CB8AC3E}">
        <p14:creationId xmlns:p14="http://schemas.microsoft.com/office/powerpoint/2010/main" val="120430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manuscript to edition: Text</a:t>
            </a:r>
          </a:p>
        </p:txBody>
      </p:sp>
      <p:sp>
        <p:nvSpPr>
          <p:cNvPr id="4" name="Content Placeholder 3"/>
          <p:cNvSpPr>
            <a:spLocks noGrp="1"/>
          </p:cNvSpPr>
          <p:nvPr>
            <p:ph sz="half" idx="1"/>
          </p:nvPr>
        </p:nvSpPr>
        <p:spPr>
          <a:xfrm>
            <a:off x="5530207" y="1748519"/>
            <a:ext cx="5181600" cy="4351338"/>
          </a:xfrm>
        </p:spPr>
        <p:txBody>
          <a:bodyPr>
            <a:normAutofit lnSpcReduction="10000"/>
          </a:bodyPr>
          <a:lstStyle/>
          <a:p>
            <a:pPr marL="0" indent="0">
              <a:buNone/>
            </a:pPr>
            <a:r>
              <a:rPr lang="en-US" dirty="0"/>
              <a:t>Transcription</a:t>
            </a:r>
          </a:p>
          <a:p>
            <a:pPr marL="285750" indent="-285750"/>
            <a:r>
              <a:rPr lang="en-US" dirty="0"/>
              <a:t>Noting text exactly as it appears</a:t>
            </a:r>
          </a:p>
          <a:p>
            <a:pPr marL="285750" indent="-285750"/>
            <a:r>
              <a:rPr lang="en-US" dirty="0"/>
              <a:t>Noting errors, damage, illumination</a:t>
            </a:r>
          </a:p>
          <a:p>
            <a:pPr marL="0" indent="0">
              <a:buNone/>
            </a:pPr>
            <a:r>
              <a:rPr lang="en-US" dirty="0"/>
              <a:t>Collation:</a:t>
            </a:r>
          </a:p>
          <a:p>
            <a:pPr marL="285750" indent="-285750"/>
            <a:r>
              <a:rPr lang="en-US" dirty="0"/>
              <a:t>Comparison across versions</a:t>
            </a:r>
          </a:p>
          <a:p>
            <a:pPr marL="285750" indent="-285750"/>
            <a:r>
              <a:rPr lang="en-US" dirty="0"/>
              <a:t>Creation of base “working text”</a:t>
            </a:r>
          </a:p>
          <a:p>
            <a:pPr marL="285750" indent="-285750"/>
            <a:r>
              <a:rPr lang="en-US" dirty="0"/>
              <a:t>Construction of textual notes capturing intriguing variants or emendations</a:t>
            </a:r>
          </a:p>
          <a:p>
            <a:endParaRPr lang="en-US" dirty="0"/>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001"/>
          <a:stretch/>
        </p:blipFill>
        <p:spPr>
          <a:xfrm rot="16200000">
            <a:off x="333514" y="2324723"/>
            <a:ext cx="4833910" cy="3198931"/>
          </a:xfrm>
        </p:spPr>
      </p:pic>
    </p:spTree>
    <p:extLst>
      <p:ext uri="{BB962C8B-B14F-4D97-AF65-F5344CB8AC3E}">
        <p14:creationId xmlns:p14="http://schemas.microsoft.com/office/powerpoint/2010/main" val="29975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5368200"/>
            <a:ext cx="10515600" cy="1325563"/>
          </a:xfrm>
        </p:spPr>
        <p:txBody>
          <a:bodyPr>
            <a:normAutofit/>
          </a:bodyPr>
          <a:lstStyle/>
          <a:p>
            <a:r>
              <a:rPr lang="en-US" sz="2800" dirty="0"/>
              <a:t>Page proofs, </a:t>
            </a:r>
            <a:r>
              <a:rPr lang="en-US" sz="2800" i="1" dirty="0"/>
              <a:t>The Destruction of Jerusalem</a:t>
            </a:r>
            <a:r>
              <a:rPr lang="en-US" sz="2800" dirty="0"/>
              <a:t>, lines 1-15, ed. McShane &amp; Wright (Forthcoming: Medieval Institute Publications)</a:t>
            </a:r>
          </a:p>
        </p:txBody>
      </p:sp>
      <p:pic>
        <p:nvPicPr>
          <p:cNvPr id="4" name="Content Placeholder 5"/>
          <p:cNvPicPr>
            <a:picLocks noGrp="1" noChangeAspect="1"/>
          </p:cNvPicPr>
          <p:nvPr>
            <p:ph idx="1"/>
          </p:nvPr>
        </p:nvPicPr>
        <p:blipFill>
          <a:blip r:embed="rId2"/>
          <a:stretch>
            <a:fillRect/>
          </a:stretch>
        </p:blipFill>
        <p:spPr>
          <a:xfrm>
            <a:off x="2050697" y="427899"/>
            <a:ext cx="8255898" cy="4513104"/>
          </a:xfrm>
          <a:prstGeom prst="rect">
            <a:avLst/>
          </a:prstGeom>
        </p:spPr>
      </p:pic>
    </p:spTree>
    <p:extLst>
      <p:ext uri="{BB962C8B-B14F-4D97-AF65-F5344CB8AC3E}">
        <p14:creationId xmlns:p14="http://schemas.microsoft.com/office/powerpoint/2010/main" val="24775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manuscript to edition: Notes</a:t>
            </a:r>
          </a:p>
        </p:txBody>
      </p:sp>
      <p:pic>
        <p:nvPicPr>
          <p:cNvPr id="6" name="Content Placeholder 5"/>
          <p:cNvPicPr>
            <a:picLocks noGrp="1" noChangeAspect="1"/>
          </p:cNvPicPr>
          <p:nvPr>
            <p:ph sz="half" idx="1"/>
          </p:nvPr>
        </p:nvPicPr>
        <p:blipFill>
          <a:blip r:embed="rId2"/>
          <a:stretch>
            <a:fillRect/>
          </a:stretch>
        </p:blipFill>
        <p:spPr>
          <a:xfrm>
            <a:off x="6047934" y="2205904"/>
            <a:ext cx="5606311" cy="3222480"/>
          </a:xfrm>
          <a:prstGeom prst="rect">
            <a:avLst/>
          </a:prstGeom>
        </p:spPr>
      </p:pic>
      <p:pic>
        <p:nvPicPr>
          <p:cNvPr id="7" name="Content Placeholder 6"/>
          <p:cNvPicPr>
            <a:picLocks noGrp="1" noChangeAspect="1"/>
          </p:cNvPicPr>
          <p:nvPr>
            <p:ph sz="half" idx="2"/>
          </p:nvPr>
        </p:nvPicPr>
        <p:blipFill>
          <a:blip r:embed="rId3"/>
          <a:stretch>
            <a:fillRect/>
          </a:stretch>
        </p:blipFill>
        <p:spPr>
          <a:xfrm>
            <a:off x="578268" y="1943894"/>
            <a:ext cx="5181600" cy="3746500"/>
          </a:xfrm>
          <a:prstGeom prst="rect">
            <a:avLst/>
          </a:prstGeom>
        </p:spPr>
      </p:pic>
      <p:sp>
        <p:nvSpPr>
          <p:cNvPr id="8" name="TextBox 7"/>
          <p:cNvSpPr txBox="1"/>
          <p:nvPr/>
        </p:nvSpPr>
        <p:spPr>
          <a:xfrm>
            <a:off x="1138645" y="5943600"/>
            <a:ext cx="10515600" cy="461665"/>
          </a:xfrm>
          <a:prstGeom prst="rect">
            <a:avLst/>
          </a:prstGeom>
          <a:noFill/>
        </p:spPr>
        <p:txBody>
          <a:bodyPr wrap="square" rtlCol="0">
            <a:spAutoFit/>
          </a:bodyPr>
          <a:lstStyle/>
          <a:p>
            <a:r>
              <a:rPr lang="en-US" sz="2400" dirty="0"/>
              <a:t>Left: page proofs of textual notes; Right: page proofs of explanatory notes</a:t>
            </a:r>
          </a:p>
        </p:txBody>
      </p:sp>
    </p:spTree>
    <p:extLst>
      <p:ext uri="{BB962C8B-B14F-4D97-AF65-F5344CB8AC3E}">
        <p14:creationId xmlns:p14="http://schemas.microsoft.com/office/powerpoint/2010/main" val="207700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sz="half" idx="1"/>
          </p:nvPr>
        </p:nvSpPr>
        <p:spPr/>
        <p:txBody>
          <a:bodyPr/>
          <a:lstStyle/>
          <a:p>
            <a:r>
              <a:rPr lang="en-US" dirty="0"/>
              <a:t>Article currently under review</a:t>
            </a:r>
          </a:p>
          <a:p>
            <a:r>
              <a:rPr lang="en-US" dirty="0"/>
              <a:t>Presenting at New Chaucer Society Congress on editing difficult texts (</a:t>
            </a:r>
            <a:r>
              <a:rPr lang="en-US" strike="sngStrike" dirty="0"/>
              <a:t>2020 </a:t>
            </a:r>
            <a:r>
              <a:rPr lang="en-US" dirty="0"/>
              <a:t>2021? 2022?)</a:t>
            </a:r>
          </a:p>
          <a:p>
            <a:r>
              <a:rPr lang="en-US" dirty="0"/>
              <a:t>Return to the manuscripts and signs of early modern use</a:t>
            </a:r>
          </a:p>
          <a:p>
            <a:pPr marL="0" indent="0">
              <a:buNone/>
            </a:pPr>
            <a:endParaRPr lang="en-US" dirty="0"/>
          </a:p>
        </p:txBody>
      </p:sp>
      <p:pic>
        <p:nvPicPr>
          <p:cNvPr id="7" name="Content Placeholder 6">
            <a:extLst>
              <a:ext uri="{FF2B5EF4-FFF2-40B4-BE49-F238E27FC236}">
                <a16:creationId xmlns:a16="http://schemas.microsoft.com/office/drawing/2014/main" id="{23593772-4AA1-46A9-B4AA-D66C2214F766}"/>
              </a:ext>
            </a:extLst>
          </p:cNvPr>
          <p:cNvPicPr>
            <a:picLocks noGrp="1" noChangeAspect="1"/>
          </p:cNvPicPr>
          <p:nvPr>
            <p:ph sz="half" idx="2"/>
          </p:nvPr>
        </p:nvPicPr>
        <p:blipFill>
          <a:blip r:embed="rId2"/>
          <a:stretch>
            <a:fillRect/>
          </a:stretch>
        </p:blipFill>
        <p:spPr>
          <a:xfrm>
            <a:off x="5827295" y="829994"/>
            <a:ext cx="5374104" cy="5525062"/>
          </a:xfrm>
        </p:spPr>
      </p:pic>
    </p:spTree>
    <p:extLst>
      <p:ext uri="{BB962C8B-B14F-4D97-AF65-F5344CB8AC3E}">
        <p14:creationId xmlns:p14="http://schemas.microsoft.com/office/powerpoint/2010/main" val="151093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Thanks are due…</a:t>
            </a:r>
          </a:p>
        </p:txBody>
      </p:sp>
      <p:sp>
        <p:nvSpPr>
          <p:cNvPr id="5" name="Content Placeholder 4"/>
          <p:cNvSpPr>
            <a:spLocks noGrp="1"/>
          </p:cNvSpPr>
          <p:nvPr>
            <p:ph idx="1"/>
          </p:nvPr>
        </p:nvSpPr>
        <p:spPr>
          <a:xfrm>
            <a:off x="679269" y="1593669"/>
            <a:ext cx="10674531" cy="4583294"/>
          </a:xfrm>
        </p:spPr>
        <p:txBody>
          <a:bodyPr>
            <a:normAutofit fontScale="92500" lnSpcReduction="10000"/>
          </a:bodyPr>
          <a:lstStyle/>
          <a:p>
            <a:r>
              <a:rPr lang="en-US" dirty="0" err="1"/>
              <a:t>Ursinus</a:t>
            </a:r>
            <a:r>
              <a:rPr lang="en-US" dirty="0"/>
              <a:t> College Faculty Development</a:t>
            </a:r>
          </a:p>
          <a:p>
            <a:r>
              <a:rPr lang="en-US" dirty="0"/>
              <a:t>Collaborators Mark J. B. Wright, Bailey Ludwig</a:t>
            </a:r>
          </a:p>
          <a:p>
            <a:r>
              <a:rPr lang="en-US" dirty="0"/>
              <a:t>Colleagues of the English &amp; History departments and my writing group (Profs. Lori Daggar &amp; Rosa Abrahams)</a:t>
            </a:r>
          </a:p>
          <a:p>
            <a:r>
              <a:rPr lang="en-US" dirty="0"/>
              <a:t>Middle English Text Series, especially Pamela M. Yee, assistant editor</a:t>
            </a:r>
          </a:p>
          <a:p>
            <a:r>
              <a:rPr lang="en-US" dirty="0"/>
              <a:t>Students in ENGL 441W: Violence and Otherness in Medieval England</a:t>
            </a:r>
          </a:p>
          <a:p>
            <a:r>
              <a:rPr lang="en-US" dirty="0"/>
              <a:t>University of Michigan’s Drama Interest Group; the </a:t>
            </a:r>
            <a:r>
              <a:rPr lang="en-US" dirty="0" err="1"/>
              <a:t>Rossell</a:t>
            </a:r>
            <a:r>
              <a:rPr lang="en-US" dirty="0"/>
              <a:t> Hope Robbins Library at the University of Rochester; staff at the Bodleian Library, the British Library, the Beinecke Library, and the Pierpont Morgan Library</a:t>
            </a:r>
          </a:p>
          <a:p>
            <a:r>
              <a:rPr lang="en-US" dirty="0"/>
              <a:t>Karen, Alexander, &amp; Freddie McShane for practical and emotional support</a:t>
            </a:r>
          </a:p>
          <a:p>
            <a:r>
              <a:rPr lang="en-US" dirty="0"/>
              <a:t>All of you for your presence!</a:t>
            </a:r>
          </a:p>
        </p:txBody>
      </p:sp>
    </p:spTree>
    <p:extLst>
      <p:ext uri="{BB962C8B-B14F-4D97-AF65-F5344CB8AC3E}">
        <p14:creationId xmlns:p14="http://schemas.microsoft.com/office/powerpoint/2010/main" val="208365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635" y="2507434"/>
            <a:ext cx="10515600" cy="1325563"/>
          </a:xfrm>
        </p:spPr>
        <p:txBody>
          <a:bodyPr/>
          <a:lstStyle/>
          <a:p>
            <a:pPr algn="ctr"/>
            <a:r>
              <a:rPr lang="en-US" dirty="0"/>
              <a:t>What do you think of when I say “medieval England?”</a:t>
            </a:r>
          </a:p>
        </p:txBody>
      </p:sp>
    </p:spTree>
    <p:extLst>
      <p:ext uri="{BB962C8B-B14F-4D97-AF65-F5344CB8AC3E}">
        <p14:creationId xmlns:p14="http://schemas.microsoft.com/office/powerpoint/2010/main" val="279195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think of when I say “medieval England?”</a:t>
            </a:r>
          </a:p>
        </p:txBody>
      </p:sp>
      <p:sp>
        <p:nvSpPr>
          <p:cNvPr id="6" name="Content Placeholder 5"/>
          <p:cNvSpPr>
            <a:spLocks noGrp="1"/>
          </p:cNvSpPr>
          <p:nvPr>
            <p:ph sz="half" idx="2"/>
          </p:nvPr>
        </p:nvSpPr>
        <p:spPr/>
        <p:txBody>
          <a:bodyPr>
            <a:normAutofit fontScale="92500" lnSpcReduction="10000"/>
          </a:bodyPr>
          <a:lstStyle/>
          <a:p>
            <a:r>
              <a:rPr lang="en-US" dirty="0"/>
              <a:t>Our notions are often based on medievalism – post-medieval depictions like fiction or film – that present medieval England as white, Christian, powerful.</a:t>
            </a:r>
          </a:p>
          <a:p>
            <a:r>
              <a:rPr lang="en-US" dirty="0"/>
              <a:t>The reality is far richer and more complicated, but these depictions essentially fall prey to medieval England’s propaganda about itself.</a:t>
            </a:r>
          </a:p>
          <a:p>
            <a:r>
              <a:rPr lang="en-US" dirty="0"/>
              <a:t>These notions have also influenced scholarly work – and teaching – about the Middle Ages.</a:t>
            </a:r>
          </a:p>
        </p:txBody>
      </p:sp>
      <p:pic>
        <p:nvPicPr>
          <p:cNvPr id="3" name="Content Placeholder 2" descr="A picture containing knight, outdoor, castle">
            <a:extLst>
              <a:ext uri="{FF2B5EF4-FFF2-40B4-BE49-F238E27FC236}">
                <a16:creationId xmlns:a16="http://schemas.microsoft.com/office/drawing/2014/main" id="{9F0955A4-0311-487B-9059-E3A7F1CCAB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5217" y="1897511"/>
            <a:ext cx="3978303" cy="3978303"/>
          </a:xfrm>
        </p:spPr>
      </p:pic>
    </p:spTree>
    <p:extLst>
      <p:ext uri="{BB962C8B-B14F-4D97-AF65-F5344CB8AC3E}">
        <p14:creationId xmlns:p14="http://schemas.microsoft.com/office/powerpoint/2010/main" val="289666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sz="half" idx="1"/>
          </p:nvPr>
        </p:nvSpPr>
        <p:spPr>
          <a:xfrm>
            <a:off x="838199" y="1825624"/>
            <a:ext cx="11062063" cy="4666615"/>
          </a:xfrm>
        </p:spPr>
        <p:txBody>
          <a:bodyPr/>
          <a:lstStyle/>
          <a:p>
            <a:r>
              <a:rPr lang="en-US" dirty="0"/>
              <a:t>An overview of my recent major project, a new edition of a Middle English poem called </a:t>
            </a:r>
            <a:r>
              <a:rPr lang="en-US" i="1" dirty="0"/>
              <a:t>Destruction of Jerusalem</a:t>
            </a:r>
          </a:p>
          <a:p>
            <a:pPr lvl="1"/>
            <a:r>
              <a:rPr lang="en-US" dirty="0"/>
              <a:t>How does this poem fit into my scholarly trajectory?</a:t>
            </a:r>
          </a:p>
          <a:p>
            <a:pPr lvl="1"/>
            <a:r>
              <a:rPr lang="en-US" dirty="0"/>
              <a:t>Why is this poem important, interesting, troubling now?</a:t>
            </a:r>
          </a:p>
          <a:p>
            <a:r>
              <a:rPr lang="en-US" dirty="0"/>
              <a:t>An interactive intro to editing medieval texts</a:t>
            </a:r>
          </a:p>
          <a:p>
            <a:pPr lvl="1"/>
            <a:r>
              <a:rPr lang="en-US" dirty="0"/>
              <a:t>What’s it like to work with manuscripts?</a:t>
            </a:r>
          </a:p>
          <a:p>
            <a:pPr lvl="1"/>
            <a:r>
              <a:rPr lang="en-US" dirty="0"/>
              <a:t>What is the process from manuscript work to a finished edition?</a:t>
            </a:r>
          </a:p>
          <a:p>
            <a:r>
              <a:rPr lang="en-US" dirty="0"/>
              <a:t>What’s next </a:t>
            </a:r>
          </a:p>
        </p:txBody>
      </p:sp>
    </p:spTree>
    <p:extLst>
      <p:ext uri="{BB962C8B-B14F-4D97-AF65-F5344CB8AC3E}">
        <p14:creationId xmlns:p14="http://schemas.microsoft.com/office/powerpoint/2010/main" val="145776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Destruction of Jerusalem </a:t>
            </a:r>
          </a:p>
        </p:txBody>
      </p:sp>
      <p:sp>
        <p:nvSpPr>
          <p:cNvPr id="3" name="Content Placeholder 2"/>
          <p:cNvSpPr>
            <a:spLocks noGrp="1"/>
          </p:cNvSpPr>
          <p:nvPr>
            <p:ph sz="half" idx="1"/>
          </p:nvPr>
        </p:nvSpPr>
        <p:spPr>
          <a:xfrm>
            <a:off x="838200" y="1567542"/>
            <a:ext cx="10515600" cy="5042263"/>
          </a:xfrm>
        </p:spPr>
        <p:txBody>
          <a:bodyPr>
            <a:normAutofit lnSpcReduction="10000"/>
          </a:bodyPr>
          <a:lstStyle/>
          <a:p>
            <a:r>
              <a:rPr lang="en-US" sz="2600" dirty="0"/>
              <a:t>5100+ lines of rhyming couplets</a:t>
            </a:r>
          </a:p>
          <a:p>
            <a:r>
              <a:rPr lang="en-US" sz="2600" dirty="0"/>
              <a:t>Dating from (most manuscripts 15</a:t>
            </a:r>
            <a:r>
              <a:rPr lang="en-US" sz="2600" baseline="30000" dirty="0"/>
              <a:t>th</a:t>
            </a:r>
            <a:r>
              <a:rPr lang="en-US" sz="2600" dirty="0"/>
              <a:t> century), 12 manuscripts extant</a:t>
            </a:r>
          </a:p>
          <a:p>
            <a:r>
              <a:rPr lang="en-US" sz="2600" dirty="0"/>
              <a:t>Last edited 1905 and remarkably understudied</a:t>
            </a:r>
          </a:p>
          <a:p>
            <a:r>
              <a:rPr lang="en-US" sz="2600" dirty="0"/>
              <a:t>The poem fictionalizes the Roman siege of Jerusalem in 70 CE. </a:t>
            </a:r>
            <a:endParaRPr lang="en-US" sz="2600" dirty="0" smtClean="0"/>
          </a:p>
          <a:p>
            <a:pPr lvl="1"/>
            <a:r>
              <a:rPr lang="en-US" sz="2200" dirty="0" smtClean="0">
                <a:effectLst/>
                <a:latin typeface="Calibri" panose="020F0502020204030204" pitchFamily="34" charset="0"/>
                <a:ea typeface="Calibri" panose="020F0502020204030204" pitchFamily="34" charset="0"/>
                <a:cs typeface="Calibri" panose="020F0502020204030204" pitchFamily="34" charset="0"/>
              </a:rPr>
              <a:t>The </a:t>
            </a:r>
            <a:r>
              <a:rPr lang="en-US" sz="2200" dirty="0">
                <a:effectLst/>
                <a:latin typeface="Calibri" panose="020F0502020204030204" pitchFamily="34" charset="0"/>
                <a:ea typeface="Calibri" panose="020F0502020204030204" pitchFamily="34" charset="0"/>
                <a:cs typeface="Calibri" panose="020F0502020204030204" pitchFamily="34" charset="0"/>
              </a:rPr>
              <a:t>first part retells stories from the Christian Gospels about the death of </a:t>
            </a:r>
            <a:r>
              <a:rPr lang="en-US" sz="2200" dirty="0" smtClean="0">
                <a:effectLst/>
                <a:latin typeface="Calibri" panose="020F0502020204030204" pitchFamily="34" charset="0"/>
                <a:ea typeface="Calibri" panose="020F0502020204030204" pitchFamily="34" charset="0"/>
                <a:cs typeface="Calibri" panose="020F0502020204030204" pitchFamily="34" charset="0"/>
              </a:rPr>
              <a:t>Jesus.</a:t>
            </a:r>
          </a:p>
          <a:p>
            <a:pPr lvl="1"/>
            <a:r>
              <a:rPr lang="en-US" sz="2200" dirty="0" smtClean="0">
                <a:effectLst/>
                <a:latin typeface="Calibri" panose="020F0502020204030204" pitchFamily="34" charset="0"/>
                <a:ea typeface="Calibri" panose="020F0502020204030204" pitchFamily="34" charset="0"/>
                <a:cs typeface="Calibri" panose="020F0502020204030204" pitchFamily="34" charset="0"/>
              </a:rPr>
              <a:t>Then </a:t>
            </a:r>
            <a:r>
              <a:rPr lang="en-US" sz="2200" dirty="0">
                <a:effectLst/>
                <a:latin typeface="Calibri" panose="020F0502020204030204" pitchFamily="34" charset="0"/>
                <a:ea typeface="Calibri" panose="020F0502020204030204" pitchFamily="34" charset="0"/>
                <a:cs typeface="Calibri" panose="020F0502020204030204" pitchFamily="34" charset="0"/>
              </a:rPr>
              <a:t>the poem changes focus to talk about Vespasian, then-king of Gascony, who is healed </a:t>
            </a:r>
            <a:r>
              <a:rPr lang="en-US" sz="2200" dirty="0" smtClean="0">
                <a:effectLst/>
                <a:latin typeface="Calibri" panose="020F0502020204030204" pitchFamily="34" charset="0"/>
                <a:ea typeface="Calibri" panose="020F0502020204030204" pitchFamily="34" charset="0"/>
                <a:cs typeface="Calibri" panose="020F0502020204030204" pitchFamily="34" charset="0"/>
              </a:rPr>
              <a:t>by </a:t>
            </a:r>
            <a:r>
              <a:rPr lang="en-US" sz="2200" dirty="0">
                <a:effectLst/>
                <a:latin typeface="Calibri" panose="020F0502020204030204" pitchFamily="34" charset="0"/>
                <a:ea typeface="Calibri" panose="020F0502020204030204" pitchFamily="34" charset="0"/>
                <a:cs typeface="Calibri" panose="020F0502020204030204" pitchFamily="34" charset="0"/>
              </a:rPr>
              <a:t>a lost messenger from </a:t>
            </a:r>
            <a:r>
              <a:rPr lang="en-US" sz="2200" dirty="0" smtClean="0">
                <a:effectLst/>
                <a:latin typeface="Calibri" panose="020F0502020204030204" pitchFamily="34" charset="0"/>
                <a:ea typeface="Calibri" panose="020F0502020204030204" pitchFamily="34" charset="0"/>
                <a:cs typeface="Calibri" panose="020F0502020204030204" pitchFamily="34" charset="0"/>
              </a:rPr>
              <a:t>Jerusalem. </a:t>
            </a:r>
            <a:r>
              <a:rPr lang="en-US" sz="2200" dirty="0">
                <a:effectLst/>
                <a:latin typeface="Calibri" panose="020F0502020204030204" pitchFamily="34" charset="0"/>
                <a:ea typeface="Calibri" panose="020F0502020204030204" pitchFamily="34" charset="0"/>
                <a:cs typeface="Calibri" panose="020F0502020204030204" pitchFamily="34" charset="0"/>
              </a:rPr>
              <a:t>Upon being healed, Vespasian immediately vows to destroy Christ’s murderers. </a:t>
            </a:r>
            <a:endParaRPr lang="en-US" sz="2200" dirty="0" smtClean="0">
              <a:effectLst/>
              <a:latin typeface="Calibri" panose="020F0502020204030204" pitchFamily="34" charset="0"/>
              <a:ea typeface="Calibri" panose="020F0502020204030204" pitchFamily="34" charset="0"/>
              <a:cs typeface="Calibri" panose="020F0502020204030204" pitchFamily="34" charset="0"/>
            </a:endParaRPr>
          </a:p>
          <a:p>
            <a:pPr lvl="1"/>
            <a:r>
              <a:rPr lang="en-US" sz="2200" dirty="0" smtClean="0">
                <a:effectLst/>
                <a:latin typeface="Calibri" panose="020F0502020204030204" pitchFamily="34" charset="0"/>
                <a:ea typeface="Calibri" panose="020F0502020204030204" pitchFamily="34" charset="0"/>
                <a:cs typeface="Calibri" panose="020F0502020204030204" pitchFamily="34" charset="0"/>
              </a:rPr>
              <a:t>He </a:t>
            </a:r>
            <a:r>
              <a:rPr lang="en-US" sz="2200" dirty="0">
                <a:effectLst/>
                <a:latin typeface="Calibri" panose="020F0502020204030204" pitchFamily="34" charset="0"/>
                <a:ea typeface="Calibri" panose="020F0502020204030204" pitchFamily="34" charset="0"/>
                <a:cs typeface="Calibri" panose="020F0502020204030204" pitchFamily="34" charset="0"/>
              </a:rPr>
              <a:t>and his son Titus set out with </a:t>
            </a:r>
            <a:r>
              <a:rPr lang="en-US" sz="2200" dirty="0" smtClean="0">
                <a:effectLst/>
                <a:latin typeface="Calibri" panose="020F0502020204030204" pitchFamily="34" charset="0"/>
                <a:ea typeface="Calibri" panose="020F0502020204030204" pitchFamily="34" charset="0"/>
                <a:cs typeface="Calibri" panose="020F0502020204030204" pitchFamily="34" charset="0"/>
              </a:rPr>
              <a:t>an </a:t>
            </a:r>
            <a:r>
              <a:rPr lang="en-US" sz="2200" dirty="0">
                <a:effectLst/>
                <a:latin typeface="Calibri" panose="020F0502020204030204" pitchFamily="34" charset="0"/>
                <a:ea typeface="Calibri" panose="020F0502020204030204" pitchFamily="34" charset="0"/>
                <a:cs typeface="Calibri" panose="020F0502020204030204" pitchFamily="34" charset="0"/>
              </a:rPr>
              <a:t>army for Jerusalem, where they besiege the city’s Jewish inhabitants for seven years. </a:t>
            </a:r>
            <a:endParaRPr lang="en-US" sz="2200" dirty="0" smtClean="0">
              <a:effectLst/>
              <a:latin typeface="Calibri" panose="020F0502020204030204" pitchFamily="34" charset="0"/>
              <a:ea typeface="Calibri" panose="020F0502020204030204" pitchFamily="34" charset="0"/>
              <a:cs typeface="Calibri" panose="020F0502020204030204" pitchFamily="34" charset="0"/>
            </a:endParaRPr>
          </a:p>
          <a:p>
            <a:pPr lvl="1"/>
            <a:r>
              <a:rPr lang="en-US" sz="2200" dirty="0" smtClean="0">
                <a:effectLst/>
                <a:latin typeface="Calibri" panose="020F0502020204030204" pitchFamily="34" charset="0"/>
                <a:ea typeface="Calibri" panose="020F0502020204030204" pitchFamily="34" charset="0"/>
                <a:cs typeface="Calibri" panose="020F0502020204030204" pitchFamily="34" charset="0"/>
              </a:rPr>
              <a:t>The </a:t>
            </a:r>
            <a:r>
              <a:rPr lang="en-US" sz="2200" dirty="0">
                <a:effectLst/>
                <a:latin typeface="Calibri" panose="020F0502020204030204" pitchFamily="34" charset="0"/>
                <a:ea typeface="Calibri" panose="020F0502020204030204" pitchFamily="34" charset="0"/>
                <a:cs typeface="Calibri" panose="020F0502020204030204" pitchFamily="34" charset="0"/>
              </a:rPr>
              <a:t>poem spends thousands of lines describing awful conditions in city, including moments of cannibalism and extreme deprivation, and celebrates Vespasian’s ruthless treatment of the citizens after the siege ends. </a:t>
            </a:r>
            <a:r>
              <a:rPr lang="en-US" sz="2200" dirty="0" smtClean="0"/>
              <a:t>In </a:t>
            </a:r>
            <a:r>
              <a:rPr lang="en-US" sz="2200" dirty="0"/>
              <a:t>doing so, it amplifies both the violence and antisemitism of </a:t>
            </a:r>
            <a:r>
              <a:rPr lang="en-US" sz="2200" dirty="0" smtClean="0"/>
              <a:t>similar </a:t>
            </a:r>
            <a:r>
              <a:rPr lang="en-US" sz="2200" dirty="0"/>
              <a:t>English narratives. </a:t>
            </a:r>
          </a:p>
        </p:txBody>
      </p:sp>
    </p:spTree>
    <p:extLst>
      <p:ext uri="{BB962C8B-B14F-4D97-AF65-F5344CB8AC3E}">
        <p14:creationId xmlns:p14="http://schemas.microsoft.com/office/powerpoint/2010/main" val="32633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 research &amp; </a:t>
            </a:r>
            <a:r>
              <a:rPr lang="en-US" i="1" dirty="0"/>
              <a:t>Destruction of Jerusalem</a:t>
            </a:r>
          </a:p>
        </p:txBody>
      </p:sp>
      <p:sp>
        <p:nvSpPr>
          <p:cNvPr id="5" name="Content Placeholder 4"/>
          <p:cNvSpPr>
            <a:spLocks noGrp="1"/>
          </p:cNvSpPr>
          <p:nvPr>
            <p:ph sz="half" idx="1"/>
          </p:nvPr>
        </p:nvSpPr>
        <p:spPr>
          <a:xfrm>
            <a:off x="744583" y="1593669"/>
            <a:ext cx="10609217" cy="4583294"/>
          </a:xfrm>
        </p:spPr>
        <p:txBody>
          <a:bodyPr>
            <a:normAutofit lnSpcReduction="10000"/>
          </a:bodyPr>
          <a:lstStyle/>
          <a:p>
            <a:r>
              <a:rPr lang="en-US" dirty="0"/>
              <a:t>My research reflects a long-standing interest in how literature of late medieval England seeks to engage in “history”/legend, especially how this literary output seeks to describe encounters with those it positions as “non-English.” </a:t>
            </a:r>
          </a:p>
          <a:p>
            <a:pPr lvl="1"/>
            <a:r>
              <a:rPr lang="en-US" dirty="0"/>
              <a:t>I am especially interested in how narratives explore language, including linguistic difference, and writing itself.</a:t>
            </a:r>
          </a:p>
          <a:p>
            <a:pPr lvl="1"/>
            <a:r>
              <a:rPr lang="en-US" dirty="0"/>
              <a:t>Medieval English antisemitism, and religious and contact/conflict more broadly, has been a central thread of my research.</a:t>
            </a:r>
          </a:p>
          <a:p>
            <a:pPr lvl="1"/>
            <a:r>
              <a:rPr lang="en-US" dirty="0"/>
              <a:t>Often – almost always – these </a:t>
            </a:r>
            <a:r>
              <a:rPr lang="en-US" dirty="0" smtClean="0"/>
              <a:t>texts </a:t>
            </a:r>
            <a:r>
              <a:rPr lang="en-US" dirty="0"/>
              <a:t>are also working to create and promote narratives of Christian dominance and/or justify Christian violence. </a:t>
            </a:r>
          </a:p>
          <a:p>
            <a:r>
              <a:rPr lang="en-US" dirty="0"/>
              <a:t>While this </a:t>
            </a:r>
            <a:r>
              <a:rPr lang="en-US" i="1" dirty="0"/>
              <a:t>poem </a:t>
            </a:r>
            <a:r>
              <a:rPr lang="en-US" dirty="0"/>
              <a:t>is new (to me), these issues have been central to my work for my entire scholarly life (including my undergrad thesis!).</a:t>
            </a:r>
          </a:p>
          <a:p>
            <a:endParaRPr lang="en-US" dirty="0"/>
          </a:p>
        </p:txBody>
      </p:sp>
    </p:spTree>
    <p:extLst>
      <p:ext uri="{BB962C8B-B14F-4D97-AF65-F5344CB8AC3E}">
        <p14:creationId xmlns:p14="http://schemas.microsoft.com/office/powerpoint/2010/main" val="31604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poem? Why now?</a:t>
            </a:r>
          </a:p>
        </p:txBody>
      </p:sp>
      <p:sp>
        <p:nvSpPr>
          <p:cNvPr id="3" name="Content Placeholder 2"/>
          <p:cNvSpPr>
            <a:spLocks noGrp="1"/>
          </p:cNvSpPr>
          <p:nvPr>
            <p:ph sz="half" idx="1"/>
          </p:nvPr>
        </p:nvSpPr>
        <p:spPr>
          <a:xfrm>
            <a:off x="838200" y="1894115"/>
            <a:ext cx="10463348" cy="4493622"/>
          </a:xfrm>
        </p:spPr>
        <p:txBody>
          <a:bodyPr/>
          <a:lstStyle/>
          <a:p>
            <a:pPr marL="0" indent="0">
              <a:buNone/>
            </a:pPr>
            <a:r>
              <a:rPr lang="en-US" dirty="0"/>
              <a:t>Scholar Ralph Hanna famously calls </a:t>
            </a:r>
            <a:r>
              <a:rPr lang="en-US" i="1" dirty="0"/>
              <a:t>Siege of Jerusalem</a:t>
            </a:r>
            <a:r>
              <a:rPr lang="en-US" dirty="0"/>
              <a:t>, a similar narrative to </a:t>
            </a:r>
            <a:r>
              <a:rPr lang="en-US" i="1" dirty="0"/>
              <a:t>Destruction</a:t>
            </a:r>
            <a:r>
              <a:rPr lang="en-US" dirty="0"/>
              <a:t>, the “chocolate-covered tarantula” of medieval alliterative poetry.  If so, this poem is just the tarantula.</a:t>
            </a:r>
          </a:p>
          <a:p>
            <a:pPr marL="0" indent="0">
              <a:buNone/>
            </a:pPr>
            <a:endParaRPr lang="en-US" dirty="0"/>
          </a:p>
          <a:p>
            <a:pPr marL="0" indent="0">
              <a:buNone/>
            </a:pPr>
            <a:r>
              <a:rPr lang="en-US" dirty="0"/>
              <a:t>Difficult medieval texts – like </a:t>
            </a:r>
            <a:r>
              <a:rPr lang="en-US" i="1" dirty="0"/>
              <a:t>Destruction </a:t>
            </a:r>
            <a:r>
              <a:rPr lang="en-US" dirty="0"/>
              <a:t>– are key to unpacking how Anglo-American white culture has constructed its mythologies of the past. Modes of thought like those that energized these works can be traced to contemporary acts of violence and efforts at Christian imperialism.</a:t>
            </a:r>
          </a:p>
          <a:p>
            <a:pPr marL="0" indent="0">
              <a:buNone/>
            </a:pPr>
            <a:endParaRPr lang="en-US" dirty="0"/>
          </a:p>
          <a:p>
            <a:endParaRPr lang="en-US" dirty="0"/>
          </a:p>
        </p:txBody>
      </p:sp>
    </p:spTree>
    <p:extLst>
      <p:ext uri="{BB962C8B-B14F-4D97-AF65-F5344CB8AC3E}">
        <p14:creationId xmlns:p14="http://schemas.microsoft.com/office/powerpoint/2010/main" val="12427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Intro to Medieval Textual Editing</a:t>
            </a:r>
          </a:p>
        </p:txBody>
      </p:sp>
      <p:sp>
        <p:nvSpPr>
          <p:cNvPr id="5" name="Content Placeholder 4"/>
          <p:cNvSpPr>
            <a:spLocks noGrp="1"/>
          </p:cNvSpPr>
          <p:nvPr>
            <p:ph idx="1"/>
          </p:nvPr>
        </p:nvSpPr>
        <p:spPr>
          <a:xfrm>
            <a:off x="838200" y="1825624"/>
            <a:ext cx="10515600" cy="4784181"/>
          </a:xfrm>
        </p:spPr>
        <p:txBody>
          <a:bodyPr>
            <a:normAutofit lnSpcReduction="10000"/>
          </a:bodyPr>
          <a:lstStyle/>
          <a:p>
            <a:pPr marL="0" indent="0">
              <a:buNone/>
            </a:pPr>
            <a:r>
              <a:rPr lang="en-US" dirty="0"/>
              <a:t>You’re going into breakout rooms!  Each group will have an image of a manuscript page to work with.  Your tasks:</a:t>
            </a:r>
          </a:p>
          <a:p>
            <a:r>
              <a:rPr lang="en-US" dirty="0"/>
              <a:t>First, look at the whole page.  What do you notice? What questions do you have about what you see?</a:t>
            </a:r>
          </a:p>
          <a:p>
            <a:r>
              <a:rPr lang="en-US" dirty="0"/>
              <a:t>Second, look closely at the first three or so lines on your page. (If you have two columns, go to the top left.)  Can you read it?  What distinct letters do you see?  If you’re adventurous, take a stab at transcribing a line (or two).</a:t>
            </a:r>
          </a:p>
          <a:p>
            <a:endParaRPr lang="en-US" dirty="0"/>
          </a:p>
          <a:p>
            <a:pPr marL="0" indent="0">
              <a:buNone/>
            </a:pPr>
            <a:r>
              <a:rPr lang="en-US" dirty="0"/>
              <a:t>https://docs.google.com/document/d/1AnfurbwkVzXxCGD_QWbPfbyakj6mG-M3vw4fc2zzMUU/edit?usp=sharing</a:t>
            </a:r>
          </a:p>
        </p:txBody>
      </p:sp>
    </p:spTree>
    <p:extLst>
      <p:ext uri="{BB962C8B-B14F-4D97-AF65-F5344CB8AC3E}">
        <p14:creationId xmlns:p14="http://schemas.microsoft.com/office/powerpoint/2010/main" val="427576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2442120"/>
            <a:ext cx="10515600" cy="1325563"/>
          </a:xfrm>
        </p:spPr>
        <p:txBody>
          <a:bodyPr/>
          <a:lstStyle/>
          <a:p>
            <a:pPr algn="ctr"/>
            <a:r>
              <a:rPr lang="en-US" dirty="0"/>
              <a:t>What do you notice?</a:t>
            </a:r>
          </a:p>
        </p:txBody>
      </p:sp>
    </p:spTree>
    <p:extLst>
      <p:ext uri="{BB962C8B-B14F-4D97-AF65-F5344CB8AC3E}">
        <p14:creationId xmlns:p14="http://schemas.microsoft.com/office/powerpoint/2010/main" val="1645421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974</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Middle English “Tarantulas”:  A New Edition of The Destruction of Jerusalem</vt:lpstr>
      <vt:lpstr>What do you think of when I say “medieval England?”</vt:lpstr>
      <vt:lpstr>What do you think of when I say “medieval England?”</vt:lpstr>
      <vt:lpstr>Today:</vt:lpstr>
      <vt:lpstr>Destruction of Jerusalem </vt:lpstr>
      <vt:lpstr>My research &amp; Destruction of Jerusalem</vt:lpstr>
      <vt:lpstr>Why this poem? Why now?</vt:lpstr>
      <vt:lpstr>Activity: Intro to Medieval Textual Editing</vt:lpstr>
      <vt:lpstr>What do you notice?</vt:lpstr>
      <vt:lpstr>What do you notice?</vt:lpstr>
      <vt:lpstr>From manuscript to edition: Text</vt:lpstr>
      <vt:lpstr>Page proofs, The Destruction of Jerusalem, lines 1-15, ed. McShane &amp; Wright (Forthcoming: Medieval Institute Publications)</vt:lpstr>
      <vt:lpstr>From manuscript to edition: Notes</vt:lpstr>
      <vt:lpstr>What’s Next?</vt:lpstr>
      <vt:lpstr>Thanks are due…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McShane, Kara</dc:creator>
  <cp:lastModifiedBy>McShane, Kara</cp:lastModifiedBy>
  <cp:revision>25</cp:revision>
  <dcterms:created xsi:type="dcterms:W3CDTF">2020-08-20T14:47:10Z</dcterms:created>
  <dcterms:modified xsi:type="dcterms:W3CDTF">2020-09-09T15:54:52Z</dcterms:modified>
</cp:coreProperties>
</file>